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42" r:id="rId4"/>
  </p:sldMasterIdLst>
  <p:notesMasterIdLst>
    <p:notesMasterId r:id="rId39"/>
  </p:notesMasterIdLst>
  <p:handoutMasterIdLst>
    <p:handoutMasterId r:id="rId40"/>
  </p:handoutMasterIdLst>
  <p:sldIdLst>
    <p:sldId id="426" r:id="rId5"/>
    <p:sldId id="437" r:id="rId6"/>
    <p:sldId id="432" r:id="rId7"/>
    <p:sldId id="352" r:id="rId8"/>
    <p:sldId id="434" r:id="rId9"/>
    <p:sldId id="467" r:id="rId10"/>
    <p:sldId id="447" r:id="rId11"/>
    <p:sldId id="445" r:id="rId12"/>
    <p:sldId id="446" r:id="rId13"/>
    <p:sldId id="448" r:id="rId14"/>
    <p:sldId id="457" r:id="rId15"/>
    <p:sldId id="449" r:id="rId16"/>
    <p:sldId id="465" r:id="rId17"/>
    <p:sldId id="451" r:id="rId18"/>
    <p:sldId id="453" r:id="rId19"/>
    <p:sldId id="454" r:id="rId20"/>
    <p:sldId id="455" r:id="rId21"/>
    <p:sldId id="466" r:id="rId22"/>
    <p:sldId id="438" r:id="rId23"/>
    <p:sldId id="433" r:id="rId24"/>
    <p:sldId id="436" r:id="rId25"/>
    <p:sldId id="380" r:id="rId26"/>
    <p:sldId id="428" r:id="rId27"/>
    <p:sldId id="419" r:id="rId28"/>
    <p:sldId id="415" r:id="rId29"/>
    <p:sldId id="381" r:id="rId30"/>
    <p:sldId id="439" r:id="rId31"/>
    <p:sldId id="458" r:id="rId32"/>
    <p:sldId id="459" r:id="rId33"/>
    <p:sldId id="460" r:id="rId34"/>
    <p:sldId id="461" r:id="rId35"/>
    <p:sldId id="462" r:id="rId36"/>
    <p:sldId id="463" r:id="rId37"/>
    <p:sldId id="464" r:id="rId38"/>
  </p:sldIdLst>
  <p:sldSz cx="9144000" cy="6858000" type="screen4x3"/>
  <p:notesSz cx="6858000" cy="931386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63A"/>
    <a:srgbClr val="CBE5F4"/>
    <a:srgbClr val="63666A"/>
    <a:srgbClr val="0085AD"/>
    <a:srgbClr val="006E8F"/>
    <a:srgbClr val="009644"/>
    <a:srgbClr val="E7F3FA"/>
    <a:srgbClr val="E9F2E8"/>
    <a:srgbClr val="299D37"/>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9822" autoAdjust="0"/>
  </p:normalViewPr>
  <p:slideViewPr>
    <p:cSldViewPr snapToGrid="0" snapToObjects="1">
      <p:cViewPr>
        <p:scale>
          <a:sx n="74" d="100"/>
          <a:sy n="74" d="100"/>
        </p:scale>
        <p:origin x="-245" y="-283"/>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49"/>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s>
</file>

<file path=ppt/diagrams/_rels/data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image" Target="../media/image7.jpg"/></Relationships>
</file>

<file path=ppt/diagrams/_rels/drawing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image" Target="../media/image7.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3DC322B-2C17-478F-91F5-87C648308536}"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A423562E-5921-4F61-AAFA-46EBD853D74F}">
      <dgm:prSet phldrT="[Text]" custT="1"/>
      <dgm:spPr>
        <a:solidFill>
          <a:srgbClr val="63666A"/>
        </a:solidFill>
        <a:ln>
          <a:noFill/>
        </a:ln>
      </dgm:spPr>
      <dgm:t>
        <a:bodyPr/>
        <a:lstStyle/>
        <a:p>
          <a:r>
            <a:rPr lang="en-US" sz="2400" b="1" dirty="0" smtClean="0"/>
            <a:t>Benefits</a:t>
          </a:r>
          <a:endParaRPr lang="en-US" sz="2400" b="1" dirty="0"/>
        </a:p>
      </dgm:t>
    </dgm:pt>
    <dgm:pt modelId="{BC89F6B6-A87F-40A8-B2B4-214F6FDC26BB}" type="parTrans" cxnId="{4383AA95-077B-4634-9CD3-ABD956CD812B}">
      <dgm:prSet/>
      <dgm:spPr/>
      <dgm:t>
        <a:bodyPr/>
        <a:lstStyle/>
        <a:p>
          <a:endParaRPr lang="en-US"/>
        </a:p>
      </dgm:t>
    </dgm:pt>
    <dgm:pt modelId="{DD05FC9B-C0A9-44A1-ACCB-0C7C4047DA3D}" type="sibTrans" cxnId="{4383AA95-077B-4634-9CD3-ABD956CD812B}">
      <dgm:prSet/>
      <dgm:spPr/>
      <dgm:t>
        <a:bodyPr/>
        <a:lstStyle/>
        <a:p>
          <a:endParaRPr lang="en-US"/>
        </a:p>
      </dgm:t>
    </dgm:pt>
    <dgm:pt modelId="{412B9095-9C8F-4CF9-8619-E593EA5D0E41}">
      <dgm:prSet phldrT="[Text]"/>
      <dgm:spPr>
        <a:solidFill>
          <a:srgbClr val="CBE5F4">
            <a:alpha val="90000"/>
          </a:srgbClr>
        </a:solidFill>
      </dgm:spPr>
      <dgm:t>
        <a:bodyPr/>
        <a:lstStyle/>
        <a:p>
          <a:r>
            <a:rPr lang="en-US" dirty="0" smtClean="0">
              <a:solidFill>
                <a:srgbClr val="33363A"/>
              </a:solidFill>
              <a:latin typeface="Arial" pitchFamily="34" charset="0"/>
              <a:cs typeface="Arial" pitchFamily="34" charset="0"/>
            </a:rPr>
            <a:t>Far more sophisticated and comprehensive measure of student knowledge and skills than most existing K-12 accountability or college placement exams.</a:t>
          </a:r>
          <a:endParaRPr lang="en-US" dirty="0">
            <a:solidFill>
              <a:srgbClr val="33363A"/>
            </a:solidFill>
            <a:latin typeface="Arial" pitchFamily="34" charset="0"/>
            <a:cs typeface="Arial" pitchFamily="34" charset="0"/>
          </a:endParaRPr>
        </a:p>
      </dgm:t>
    </dgm:pt>
    <dgm:pt modelId="{EBD8F97B-898E-4E6F-9457-39E275D1DE07}" type="parTrans" cxnId="{5C641C7E-181D-41E4-BCE4-37874D890654}">
      <dgm:prSet/>
      <dgm:spPr/>
      <dgm:t>
        <a:bodyPr/>
        <a:lstStyle/>
        <a:p>
          <a:endParaRPr lang="en-US"/>
        </a:p>
      </dgm:t>
    </dgm:pt>
    <dgm:pt modelId="{BA07CC54-D4C0-4B9A-9E39-D65E2E513F7E}" type="sibTrans" cxnId="{5C641C7E-181D-41E4-BCE4-37874D890654}">
      <dgm:prSet/>
      <dgm:spPr/>
      <dgm:t>
        <a:bodyPr/>
        <a:lstStyle/>
        <a:p>
          <a:endParaRPr lang="en-US"/>
        </a:p>
      </dgm:t>
    </dgm:pt>
    <dgm:pt modelId="{6D4A2987-5FD5-4375-880A-1630F0947E90}">
      <dgm:prSet phldrT="[Text]"/>
      <dgm:spPr>
        <a:solidFill>
          <a:srgbClr val="CBE5F4">
            <a:alpha val="90000"/>
          </a:srgbClr>
        </a:solidFill>
      </dgm:spPr>
      <dgm:t>
        <a:bodyPr/>
        <a:lstStyle/>
        <a:p>
          <a:r>
            <a:rPr lang="en-US" dirty="0" smtClean="0">
              <a:solidFill>
                <a:srgbClr val="33363A"/>
              </a:solidFill>
              <a:latin typeface="Arial" pitchFamily="34" charset="0"/>
              <a:cs typeface="Arial" pitchFamily="34" charset="0"/>
            </a:rPr>
            <a:t>Linked to known, high-quality content standards (Common Core).</a:t>
          </a:r>
          <a:endParaRPr lang="en-US" dirty="0">
            <a:solidFill>
              <a:srgbClr val="33363A"/>
            </a:solidFill>
            <a:latin typeface="Arial" pitchFamily="34" charset="0"/>
            <a:cs typeface="Arial" pitchFamily="34" charset="0"/>
          </a:endParaRPr>
        </a:p>
      </dgm:t>
    </dgm:pt>
    <dgm:pt modelId="{E4E62473-1FE1-4B4A-8DA6-CD61645D8842}" type="parTrans" cxnId="{15F158CA-3F2D-4C5D-BFB2-C438A4E9045E}">
      <dgm:prSet/>
      <dgm:spPr/>
      <dgm:t>
        <a:bodyPr/>
        <a:lstStyle/>
        <a:p>
          <a:endParaRPr lang="en-US"/>
        </a:p>
      </dgm:t>
    </dgm:pt>
    <dgm:pt modelId="{732C7097-8AEC-45B9-B010-D3FAB9D71039}" type="sibTrans" cxnId="{15F158CA-3F2D-4C5D-BFB2-C438A4E9045E}">
      <dgm:prSet/>
      <dgm:spPr/>
      <dgm:t>
        <a:bodyPr/>
        <a:lstStyle/>
        <a:p>
          <a:endParaRPr lang="en-US"/>
        </a:p>
      </dgm:t>
    </dgm:pt>
    <dgm:pt modelId="{A67F5980-6B44-48A5-8494-903375E4D394}">
      <dgm:prSet phldrT="[Text]" custT="1"/>
      <dgm:spPr>
        <a:solidFill>
          <a:srgbClr val="63666A"/>
        </a:solidFill>
        <a:ln>
          <a:noFill/>
        </a:ln>
      </dgm:spPr>
      <dgm:t>
        <a:bodyPr/>
        <a:lstStyle/>
        <a:p>
          <a:r>
            <a:rPr lang="en-US" sz="2400" b="1" dirty="0" smtClean="0"/>
            <a:t>Limitations</a:t>
          </a:r>
          <a:endParaRPr lang="en-US" sz="2400" b="1" dirty="0"/>
        </a:p>
      </dgm:t>
    </dgm:pt>
    <dgm:pt modelId="{B5B11C49-562F-44EE-8D73-277C6D8D8E26}" type="parTrans" cxnId="{7946B0AD-7EA5-4157-B35D-B06492D0511E}">
      <dgm:prSet/>
      <dgm:spPr/>
      <dgm:t>
        <a:bodyPr/>
        <a:lstStyle/>
        <a:p>
          <a:endParaRPr lang="en-US"/>
        </a:p>
      </dgm:t>
    </dgm:pt>
    <dgm:pt modelId="{0E64C4A8-C58E-4EE7-8F39-0DC51F9C493C}" type="sibTrans" cxnId="{7946B0AD-7EA5-4157-B35D-B06492D0511E}">
      <dgm:prSet/>
      <dgm:spPr/>
      <dgm:t>
        <a:bodyPr/>
        <a:lstStyle/>
        <a:p>
          <a:endParaRPr lang="en-US"/>
        </a:p>
      </dgm:t>
    </dgm:pt>
    <dgm:pt modelId="{B48B7E21-203F-45DF-9A62-7FD3071B944B}">
      <dgm:prSet phldrT="[Text]"/>
      <dgm:spPr>
        <a:solidFill>
          <a:srgbClr val="CBE5F4">
            <a:alpha val="90000"/>
          </a:srgbClr>
        </a:solidFill>
      </dgm:spPr>
      <dgm:t>
        <a:bodyPr/>
        <a:lstStyle/>
        <a:p>
          <a:r>
            <a:rPr lang="en-US" dirty="0" smtClean="0">
              <a:solidFill>
                <a:srgbClr val="33363A"/>
              </a:solidFill>
              <a:latin typeface="Arial" pitchFamily="34" charset="0"/>
              <a:cs typeface="Arial" pitchFamily="34" charset="0"/>
            </a:rPr>
            <a:t>Summative exams are not diagnostic in nature.</a:t>
          </a:r>
          <a:endParaRPr lang="en-US" dirty="0">
            <a:solidFill>
              <a:srgbClr val="33363A"/>
            </a:solidFill>
            <a:latin typeface="Arial" pitchFamily="34" charset="0"/>
            <a:cs typeface="Arial" pitchFamily="34" charset="0"/>
          </a:endParaRPr>
        </a:p>
      </dgm:t>
    </dgm:pt>
    <dgm:pt modelId="{0A0DF90F-EC52-4FEF-95C1-8C4CD5A828D8}" type="parTrans" cxnId="{832769A0-69AA-47E3-ABBE-8E643D513288}">
      <dgm:prSet/>
      <dgm:spPr/>
      <dgm:t>
        <a:bodyPr/>
        <a:lstStyle/>
        <a:p>
          <a:endParaRPr lang="en-US"/>
        </a:p>
      </dgm:t>
    </dgm:pt>
    <dgm:pt modelId="{A5D8BA3F-1706-4616-AA30-64696411EBB2}" type="sibTrans" cxnId="{832769A0-69AA-47E3-ABBE-8E643D513288}">
      <dgm:prSet/>
      <dgm:spPr/>
      <dgm:t>
        <a:bodyPr/>
        <a:lstStyle/>
        <a:p>
          <a:endParaRPr lang="en-US"/>
        </a:p>
      </dgm:t>
    </dgm:pt>
    <dgm:pt modelId="{2E947E75-A743-455B-8D5B-BEBF1BF63B1D}">
      <dgm:prSet phldrT="[Text]"/>
      <dgm:spPr>
        <a:solidFill>
          <a:srgbClr val="CBE5F4">
            <a:alpha val="90000"/>
          </a:srgbClr>
        </a:solidFill>
      </dgm:spPr>
      <dgm:t>
        <a:bodyPr/>
        <a:lstStyle/>
        <a:p>
          <a:r>
            <a:rPr lang="en-US" dirty="0" smtClean="0">
              <a:solidFill>
                <a:srgbClr val="33363A"/>
              </a:solidFill>
              <a:latin typeface="Arial" pitchFamily="34" charset="0"/>
              <a:cs typeface="Arial" pitchFamily="34" charset="0"/>
            </a:rPr>
            <a:t>Will not measure readiness for advanced mathematics (e.g. Calculus) requiring 12</a:t>
          </a:r>
          <a:r>
            <a:rPr lang="en-US" baseline="30000" dirty="0" smtClean="0">
              <a:solidFill>
                <a:srgbClr val="33363A"/>
              </a:solidFill>
              <a:latin typeface="Arial" pitchFamily="34" charset="0"/>
              <a:cs typeface="Arial" pitchFamily="34" charset="0"/>
            </a:rPr>
            <a:t>th</a:t>
          </a:r>
          <a:r>
            <a:rPr lang="en-US" dirty="0" smtClean="0">
              <a:solidFill>
                <a:srgbClr val="33363A"/>
              </a:solidFill>
              <a:latin typeface="Arial" pitchFamily="34" charset="0"/>
              <a:cs typeface="Arial" pitchFamily="34" charset="0"/>
            </a:rPr>
            <a:t> grade instruction.</a:t>
          </a:r>
          <a:endParaRPr lang="en-US" dirty="0">
            <a:solidFill>
              <a:srgbClr val="33363A"/>
            </a:solidFill>
            <a:latin typeface="Arial" pitchFamily="34" charset="0"/>
            <a:cs typeface="Arial" pitchFamily="34" charset="0"/>
          </a:endParaRPr>
        </a:p>
      </dgm:t>
    </dgm:pt>
    <dgm:pt modelId="{8A0D6B83-E8FB-4011-803C-193AF69355EE}" type="parTrans" cxnId="{2E7794B5-D759-407D-9A0E-55F581FA98A3}">
      <dgm:prSet/>
      <dgm:spPr/>
      <dgm:t>
        <a:bodyPr/>
        <a:lstStyle/>
        <a:p>
          <a:endParaRPr lang="en-US"/>
        </a:p>
      </dgm:t>
    </dgm:pt>
    <dgm:pt modelId="{BF6046A1-FD47-4CD5-BEE6-03D2F8CA464C}" type="sibTrans" cxnId="{2E7794B5-D759-407D-9A0E-55F581FA98A3}">
      <dgm:prSet/>
      <dgm:spPr/>
      <dgm:t>
        <a:bodyPr/>
        <a:lstStyle/>
        <a:p>
          <a:endParaRPr lang="en-US"/>
        </a:p>
      </dgm:t>
    </dgm:pt>
    <dgm:pt modelId="{C569E830-BE1D-48CB-ACDE-8B58F33859A3}">
      <dgm:prSet phldrT="[Text]"/>
      <dgm:spPr>
        <a:solidFill>
          <a:srgbClr val="CBE5F4">
            <a:alpha val="90000"/>
          </a:srgbClr>
        </a:solidFill>
      </dgm:spPr>
      <dgm:t>
        <a:bodyPr/>
        <a:lstStyle/>
        <a:p>
          <a:r>
            <a:rPr lang="en-US" dirty="0" smtClean="0">
              <a:solidFill>
                <a:srgbClr val="33363A"/>
              </a:solidFill>
              <a:latin typeface="Arial" pitchFamily="34" charset="0"/>
              <a:cs typeface="Arial" pitchFamily="34" charset="0"/>
            </a:rPr>
            <a:t>Early warning for students not yet college ready.</a:t>
          </a:r>
          <a:endParaRPr lang="en-US" dirty="0">
            <a:solidFill>
              <a:srgbClr val="33363A"/>
            </a:solidFill>
            <a:latin typeface="Arial" pitchFamily="34" charset="0"/>
            <a:cs typeface="Arial" pitchFamily="34" charset="0"/>
          </a:endParaRPr>
        </a:p>
      </dgm:t>
    </dgm:pt>
    <dgm:pt modelId="{B0A12806-1573-47EB-9BEA-A0039037119E}" type="parTrans" cxnId="{085D73CA-E9DB-4AF4-B63C-15150327C33E}">
      <dgm:prSet/>
      <dgm:spPr/>
      <dgm:t>
        <a:bodyPr/>
        <a:lstStyle/>
        <a:p>
          <a:endParaRPr lang="en-US"/>
        </a:p>
      </dgm:t>
    </dgm:pt>
    <dgm:pt modelId="{4630B2E0-0A0B-4A62-9AF1-9734A5E49F3A}" type="sibTrans" cxnId="{085D73CA-E9DB-4AF4-B63C-15150327C33E}">
      <dgm:prSet/>
      <dgm:spPr/>
      <dgm:t>
        <a:bodyPr/>
        <a:lstStyle/>
        <a:p>
          <a:endParaRPr lang="en-US"/>
        </a:p>
      </dgm:t>
    </dgm:pt>
    <dgm:pt modelId="{4E961A1C-3F99-4F74-B6FD-56EBC7993138}" type="pres">
      <dgm:prSet presAssocID="{F3DC322B-2C17-478F-91F5-87C648308536}" presName="Name0" presStyleCnt="0">
        <dgm:presLayoutVars>
          <dgm:dir/>
          <dgm:animLvl val="lvl"/>
          <dgm:resizeHandles val="exact"/>
        </dgm:presLayoutVars>
      </dgm:prSet>
      <dgm:spPr/>
      <dgm:t>
        <a:bodyPr/>
        <a:lstStyle/>
        <a:p>
          <a:endParaRPr lang="en-US"/>
        </a:p>
      </dgm:t>
    </dgm:pt>
    <dgm:pt modelId="{0F65ABD3-A951-4275-B13C-35FF88E349E3}" type="pres">
      <dgm:prSet presAssocID="{A423562E-5921-4F61-AAFA-46EBD853D74F}" presName="composite" presStyleCnt="0"/>
      <dgm:spPr/>
      <dgm:t>
        <a:bodyPr/>
        <a:lstStyle/>
        <a:p>
          <a:endParaRPr lang="en-US"/>
        </a:p>
      </dgm:t>
    </dgm:pt>
    <dgm:pt modelId="{4D7FF1A0-4313-466E-8CA2-BEF56A4E13A2}" type="pres">
      <dgm:prSet presAssocID="{A423562E-5921-4F61-AAFA-46EBD853D74F}" presName="parTx" presStyleLbl="alignNode1" presStyleIdx="0" presStyleCnt="2">
        <dgm:presLayoutVars>
          <dgm:chMax val="0"/>
          <dgm:chPref val="0"/>
          <dgm:bulletEnabled val="1"/>
        </dgm:presLayoutVars>
      </dgm:prSet>
      <dgm:spPr/>
      <dgm:t>
        <a:bodyPr/>
        <a:lstStyle/>
        <a:p>
          <a:endParaRPr lang="en-US"/>
        </a:p>
      </dgm:t>
    </dgm:pt>
    <dgm:pt modelId="{8FC0A11F-816A-45AC-89EE-9DDC4FA8D847}" type="pres">
      <dgm:prSet presAssocID="{A423562E-5921-4F61-AAFA-46EBD853D74F}" presName="desTx" presStyleLbl="alignAccFollowNode1" presStyleIdx="0" presStyleCnt="2">
        <dgm:presLayoutVars>
          <dgm:bulletEnabled val="1"/>
        </dgm:presLayoutVars>
      </dgm:prSet>
      <dgm:spPr/>
      <dgm:t>
        <a:bodyPr/>
        <a:lstStyle/>
        <a:p>
          <a:endParaRPr lang="en-US"/>
        </a:p>
      </dgm:t>
    </dgm:pt>
    <dgm:pt modelId="{993126BA-38A8-42A3-B730-CD4C2BEA3979}" type="pres">
      <dgm:prSet presAssocID="{DD05FC9B-C0A9-44A1-ACCB-0C7C4047DA3D}" presName="space" presStyleCnt="0"/>
      <dgm:spPr/>
      <dgm:t>
        <a:bodyPr/>
        <a:lstStyle/>
        <a:p>
          <a:endParaRPr lang="en-US"/>
        </a:p>
      </dgm:t>
    </dgm:pt>
    <dgm:pt modelId="{5D51EA88-783C-480C-B70D-6ACF9522B99A}" type="pres">
      <dgm:prSet presAssocID="{A67F5980-6B44-48A5-8494-903375E4D394}" presName="composite" presStyleCnt="0"/>
      <dgm:spPr/>
      <dgm:t>
        <a:bodyPr/>
        <a:lstStyle/>
        <a:p>
          <a:endParaRPr lang="en-US"/>
        </a:p>
      </dgm:t>
    </dgm:pt>
    <dgm:pt modelId="{219A1D17-2FD3-4F58-808A-244E8BF7C7BE}" type="pres">
      <dgm:prSet presAssocID="{A67F5980-6B44-48A5-8494-903375E4D394}" presName="parTx" presStyleLbl="alignNode1" presStyleIdx="1" presStyleCnt="2">
        <dgm:presLayoutVars>
          <dgm:chMax val="0"/>
          <dgm:chPref val="0"/>
          <dgm:bulletEnabled val="1"/>
        </dgm:presLayoutVars>
      </dgm:prSet>
      <dgm:spPr/>
      <dgm:t>
        <a:bodyPr/>
        <a:lstStyle/>
        <a:p>
          <a:endParaRPr lang="en-US"/>
        </a:p>
      </dgm:t>
    </dgm:pt>
    <dgm:pt modelId="{AB85FF27-0822-4AD0-B324-1C96ABD37D01}" type="pres">
      <dgm:prSet presAssocID="{A67F5980-6B44-48A5-8494-903375E4D394}" presName="desTx" presStyleLbl="alignAccFollowNode1" presStyleIdx="1" presStyleCnt="2">
        <dgm:presLayoutVars>
          <dgm:bulletEnabled val="1"/>
        </dgm:presLayoutVars>
      </dgm:prSet>
      <dgm:spPr/>
      <dgm:t>
        <a:bodyPr/>
        <a:lstStyle/>
        <a:p>
          <a:endParaRPr lang="en-US"/>
        </a:p>
      </dgm:t>
    </dgm:pt>
  </dgm:ptLst>
  <dgm:cxnLst>
    <dgm:cxn modelId="{832769A0-69AA-47E3-ABBE-8E643D513288}" srcId="{A67F5980-6B44-48A5-8494-903375E4D394}" destId="{B48B7E21-203F-45DF-9A62-7FD3071B944B}" srcOrd="0" destOrd="0" parTransId="{0A0DF90F-EC52-4FEF-95C1-8C4CD5A828D8}" sibTransId="{A5D8BA3F-1706-4616-AA30-64696411EBB2}"/>
    <dgm:cxn modelId="{15F158CA-3F2D-4C5D-BFB2-C438A4E9045E}" srcId="{A423562E-5921-4F61-AAFA-46EBD853D74F}" destId="{6D4A2987-5FD5-4375-880A-1630F0947E90}" srcOrd="1" destOrd="0" parTransId="{E4E62473-1FE1-4B4A-8DA6-CD61645D8842}" sibTransId="{732C7097-8AEC-45B9-B010-D3FAB9D71039}"/>
    <dgm:cxn modelId="{4383AA95-077B-4634-9CD3-ABD956CD812B}" srcId="{F3DC322B-2C17-478F-91F5-87C648308536}" destId="{A423562E-5921-4F61-AAFA-46EBD853D74F}" srcOrd="0" destOrd="0" parTransId="{BC89F6B6-A87F-40A8-B2B4-214F6FDC26BB}" sibTransId="{DD05FC9B-C0A9-44A1-ACCB-0C7C4047DA3D}"/>
    <dgm:cxn modelId="{085D73CA-E9DB-4AF4-B63C-15150327C33E}" srcId="{A423562E-5921-4F61-AAFA-46EBD853D74F}" destId="{C569E830-BE1D-48CB-ACDE-8B58F33859A3}" srcOrd="2" destOrd="0" parTransId="{B0A12806-1573-47EB-9BEA-A0039037119E}" sibTransId="{4630B2E0-0A0B-4A62-9AF1-9734A5E49F3A}"/>
    <dgm:cxn modelId="{AF72943F-11B9-4BB9-AEC6-274C04B456D8}" type="presOf" srcId="{F3DC322B-2C17-478F-91F5-87C648308536}" destId="{4E961A1C-3F99-4F74-B6FD-56EBC7993138}" srcOrd="0" destOrd="0" presId="urn:microsoft.com/office/officeart/2005/8/layout/hList1"/>
    <dgm:cxn modelId="{C48CEBDB-83B8-4BD1-8199-29F41ED2E12A}" type="presOf" srcId="{C569E830-BE1D-48CB-ACDE-8B58F33859A3}" destId="{8FC0A11F-816A-45AC-89EE-9DDC4FA8D847}" srcOrd="0" destOrd="2" presId="urn:microsoft.com/office/officeart/2005/8/layout/hList1"/>
    <dgm:cxn modelId="{84C2DF46-5593-4A0C-B4BE-C4E17D9C2E5C}" type="presOf" srcId="{A67F5980-6B44-48A5-8494-903375E4D394}" destId="{219A1D17-2FD3-4F58-808A-244E8BF7C7BE}" srcOrd="0" destOrd="0" presId="urn:microsoft.com/office/officeart/2005/8/layout/hList1"/>
    <dgm:cxn modelId="{8BF0955F-8B78-4DC2-A373-F9628132E11C}" type="presOf" srcId="{A423562E-5921-4F61-AAFA-46EBD853D74F}" destId="{4D7FF1A0-4313-466E-8CA2-BEF56A4E13A2}" srcOrd="0" destOrd="0" presId="urn:microsoft.com/office/officeart/2005/8/layout/hList1"/>
    <dgm:cxn modelId="{CE9E2A10-DB21-4FF1-91E9-D73043728CCB}" type="presOf" srcId="{412B9095-9C8F-4CF9-8619-E593EA5D0E41}" destId="{8FC0A11F-816A-45AC-89EE-9DDC4FA8D847}" srcOrd="0" destOrd="0" presId="urn:microsoft.com/office/officeart/2005/8/layout/hList1"/>
    <dgm:cxn modelId="{5C641C7E-181D-41E4-BCE4-37874D890654}" srcId="{A423562E-5921-4F61-AAFA-46EBD853D74F}" destId="{412B9095-9C8F-4CF9-8619-E593EA5D0E41}" srcOrd="0" destOrd="0" parTransId="{EBD8F97B-898E-4E6F-9457-39E275D1DE07}" sibTransId="{BA07CC54-D4C0-4B9A-9E39-D65E2E513F7E}"/>
    <dgm:cxn modelId="{2E7794B5-D759-407D-9A0E-55F581FA98A3}" srcId="{A67F5980-6B44-48A5-8494-903375E4D394}" destId="{2E947E75-A743-455B-8D5B-BEBF1BF63B1D}" srcOrd="1" destOrd="0" parTransId="{8A0D6B83-E8FB-4011-803C-193AF69355EE}" sibTransId="{BF6046A1-FD47-4CD5-BEE6-03D2F8CA464C}"/>
    <dgm:cxn modelId="{7946B0AD-7EA5-4157-B35D-B06492D0511E}" srcId="{F3DC322B-2C17-478F-91F5-87C648308536}" destId="{A67F5980-6B44-48A5-8494-903375E4D394}" srcOrd="1" destOrd="0" parTransId="{B5B11C49-562F-44EE-8D73-277C6D8D8E26}" sibTransId="{0E64C4A8-C58E-4EE7-8F39-0DC51F9C493C}"/>
    <dgm:cxn modelId="{E9A6977B-72D9-49BD-8BBA-DBE11168E510}" type="presOf" srcId="{B48B7E21-203F-45DF-9A62-7FD3071B944B}" destId="{AB85FF27-0822-4AD0-B324-1C96ABD37D01}" srcOrd="0" destOrd="0" presId="urn:microsoft.com/office/officeart/2005/8/layout/hList1"/>
    <dgm:cxn modelId="{FFA71321-0B0E-400B-9A1E-8D2294FBFE2B}" type="presOf" srcId="{2E947E75-A743-455B-8D5B-BEBF1BF63B1D}" destId="{AB85FF27-0822-4AD0-B324-1C96ABD37D01}" srcOrd="0" destOrd="1" presId="urn:microsoft.com/office/officeart/2005/8/layout/hList1"/>
    <dgm:cxn modelId="{C6AA3412-7E34-446D-8C05-617405739612}" type="presOf" srcId="{6D4A2987-5FD5-4375-880A-1630F0947E90}" destId="{8FC0A11F-816A-45AC-89EE-9DDC4FA8D847}" srcOrd="0" destOrd="1" presId="urn:microsoft.com/office/officeart/2005/8/layout/hList1"/>
    <dgm:cxn modelId="{C2CD36CB-201F-4BA0-9BBE-F273935D6B2F}" type="presParOf" srcId="{4E961A1C-3F99-4F74-B6FD-56EBC7993138}" destId="{0F65ABD3-A951-4275-B13C-35FF88E349E3}" srcOrd="0" destOrd="0" presId="urn:microsoft.com/office/officeart/2005/8/layout/hList1"/>
    <dgm:cxn modelId="{160F17FC-63F0-479C-8545-E5B37EAA842E}" type="presParOf" srcId="{0F65ABD3-A951-4275-B13C-35FF88E349E3}" destId="{4D7FF1A0-4313-466E-8CA2-BEF56A4E13A2}" srcOrd="0" destOrd="0" presId="urn:microsoft.com/office/officeart/2005/8/layout/hList1"/>
    <dgm:cxn modelId="{1D4B8451-2107-413C-B32F-03E033A86155}" type="presParOf" srcId="{0F65ABD3-A951-4275-B13C-35FF88E349E3}" destId="{8FC0A11F-816A-45AC-89EE-9DDC4FA8D847}" srcOrd="1" destOrd="0" presId="urn:microsoft.com/office/officeart/2005/8/layout/hList1"/>
    <dgm:cxn modelId="{BADCEB55-05B9-436F-9E12-72BFAFCB5D9B}" type="presParOf" srcId="{4E961A1C-3F99-4F74-B6FD-56EBC7993138}" destId="{993126BA-38A8-42A3-B730-CD4C2BEA3979}" srcOrd="1" destOrd="0" presId="urn:microsoft.com/office/officeart/2005/8/layout/hList1"/>
    <dgm:cxn modelId="{19C18965-CDD8-4489-94CF-B91E166F890A}" type="presParOf" srcId="{4E961A1C-3F99-4F74-B6FD-56EBC7993138}" destId="{5D51EA88-783C-480C-B70D-6ACF9522B99A}" srcOrd="2" destOrd="0" presId="urn:microsoft.com/office/officeart/2005/8/layout/hList1"/>
    <dgm:cxn modelId="{D4675C46-EABB-41A3-8644-A63791184A7A}" type="presParOf" srcId="{5D51EA88-783C-480C-B70D-6ACF9522B99A}" destId="{219A1D17-2FD3-4F58-808A-244E8BF7C7BE}" srcOrd="0" destOrd="0" presId="urn:microsoft.com/office/officeart/2005/8/layout/hList1"/>
    <dgm:cxn modelId="{69B22FFA-BE68-4E1C-89CF-20431A5E1F78}" type="presParOf" srcId="{5D51EA88-783C-480C-B70D-6ACF9522B99A}" destId="{AB85FF27-0822-4AD0-B324-1C96ABD37D01}"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AE5E25F6-FC56-40C9-A202-2C7C78355A3C}" type="doc">
      <dgm:prSet loTypeId="urn:microsoft.com/office/officeart/2005/8/layout/hList1" loCatId="list" qsTypeId="urn:microsoft.com/office/officeart/2005/8/quickstyle/3d3" qsCatId="3D" csTypeId="urn:microsoft.com/office/officeart/2005/8/colors/accent1_2" csCatId="accent1" phldr="1"/>
      <dgm:spPr/>
      <dgm:t>
        <a:bodyPr/>
        <a:lstStyle/>
        <a:p>
          <a:endParaRPr lang="en-US"/>
        </a:p>
      </dgm:t>
    </dgm:pt>
    <dgm:pt modelId="{7C430385-127B-411F-BC12-5B36C47869DD}">
      <dgm:prSet phldrT="[Text]" custT="1">
        <dgm:style>
          <a:lnRef idx="2">
            <a:schemeClr val="dk1">
              <a:shade val="50000"/>
            </a:schemeClr>
          </a:lnRef>
          <a:fillRef idx="1">
            <a:schemeClr val="dk1"/>
          </a:fillRef>
          <a:effectRef idx="0">
            <a:schemeClr val="dk1"/>
          </a:effectRef>
          <a:fontRef idx="minor">
            <a:schemeClr val="lt1"/>
          </a:fontRef>
        </dgm:style>
      </dgm:prSet>
      <dgm:spPr>
        <a:ln>
          <a:noFill/>
        </a:ln>
      </dgm:spPr>
      <dgm:t>
        <a:bodyPr/>
        <a:lstStyle/>
        <a:p>
          <a:r>
            <a:rPr lang="en-US" sz="2200" b="1" dirty="0" smtClean="0">
              <a:latin typeface="Arial" pitchFamily="34" charset="0"/>
              <a:cs typeface="Arial" pitchFamily="34" charset="0"/>
            </a:rPr>
            <a:t>Computer Adaptive Test</a:t>
          </a:r>
          <a:endParaRPr lang="en-US" sz="2200" b="1" dirty="0">
            <a:latin typeface="Arial" pitchFamily="34" charset="0"/>
            <a:cs typeface="Arial" pitchFamily="34" charset="0"/>
          </a:endParaRPr>
        </a:p>
      </dgm:t>
    </dgm:pt>
    <dgm:pt modelId="{21E1C662-732B-4AA0-B28B-B0B67D48FD13}" type="parTrans" cxnId="{2AD39260-2E12-4153-9DE0-51F0379FDB7B}">
      <dgm:prSet/>
      <dgm:spPr/>
      <dgm:t>
        <a:bodyPr/>
        <a:lstStyle/>
        <a:p>
          <a:endParaRPr lang="en-US"/>
        </a:p>
      </dgm:t>
    </dgm:pt>
    <dgm:pt modelId="{47E18CF1-B3C7-4D94-8C46-9DE3F2CEC989}" type="sibTrans" cxnId="{2AD39260-2E12-4153-9DE0-51F0379FDB7B}">
      <dgm:prSet/>
      <dgm:spPr/>
      <dgm:t>
        <a:bodyPr/>
        <a:lstStyle/>
        <a:p>
          <a:endParaRPr lang="en-US"/>
        </a:p>
      </dgm:t>
    </dgm:pt>
    <dgm:pt modelId="{7DB0F61A-D642-4235-8143-BEEC3CE07972}">
      <dgm:prSet phldrT="[Text]" custT="1">
        <dgm:style>
          <a:lnRef idx="2">
            <a:schemeClr val="accent3">
              <a:shade val="50000"/>
            </a:schemeClr>
          </a:lnRef>
          <a:fillRef idx="1">
            <a:schemeClr val="accent3"/>
          </a:fillRef>
          <a:effectRef idx="0">
            <a:schemeClr val="accent3"/>
          </a:effectRef>
          <a:fontRef idx="minor">
            <a:schemeClr val="lt1"/>
          </a:fontRef>
        </dgm:style>
      </dgm:prSet>
      <dgm:spPr>
        <a:solidFill>
          <a:srgbClr val="CBE5F4"/>
        </a:solidFill>
        <a:ln>
          <a:noFill/>
        </a:ln>
      </dgm:spPr>
      <dgm:t>
        <a:bodyPr/>
        <a:lstStyle/>
        <a:p>
          <a:pPr>
            <a:lnSpc>
              <a:spcPct val="100000"/>
            </a:lnSpc>
          </a:pPr>
          <a:r>
            <a:rPr lang="en-US" sz="1700" dirty="0" smtClean="0">
              <a:solidFill>
                <a:schemeClr val="tx2"/>
              </a:solidFill>
              <a:latin typeface="Arial" pitchFamily="34" charset="0"/>
              <a:cs typeface="Arial" pitchFamily="34" charset="0"/>
            </a:rPr>
            <a:t>Assesses the full range of Common Core in English language arts/literacy and mathematics for students in grades 3-8 and 11 (interim assessments can be used in grades 9 and 10)</a:t>
          </a:r>
          <a:endParaRPr lang="en-US" sz="1900" dirty="0">
            <a:solidFill>
              <a:schemeClr val="tx2"/>
            </a:solidFill>
            <a:latin typeface="+mn-lt"/>
            <a:cs typeface="Arial" pitchFamily="34" charset="0"/>
          </a:endParaRPr>
        </a:p>
      </dgm:t>
    </dgm:pt>
    <dgm:pt modelId="{7B6CA017-C5AD-4A93-A433-A265E76D33C9}" type="parTrans" cxnId="{A24A4F5A-8CCB-4D64-9505-933584BB4DD0}">
      <dgm:prSet/>
      <dgm:spPr/>
      <dgm:t>
        <a:bodyPr/>
        <a:lstStyle/>
        <a:p>
          <a:endParaRPr lang="en-US"/>
        </a:p>
      </dgm:t>
    </dgm:pt>
    <dgm:pt modelId="{BFFC1820-2CB8-4ED0-9F65-4E1B0FEDD2D0}" type="sibTrans" cxnId="{A24A4F5A-8CCB-4D64-9505-933584BB4DD0}">
      <dgm:prSet/>
      <dgm:spPr/>
      <dgm:t>
        <a:bodyPr/>
        <a:lstStyle/>
        <a:p>
          <a:endParaRPr lang="en-US"/>
        </a:p>
      </dgm:t>
    </dgm:pt>
    <dgm:pt modelId="{D98CB64A-FFC1-4E5D-B529-DEA393168D2F}">
      <dgm:prSet phldrT="[Text]" custT="1">
        <dgm:style>
          <a:lnRef idx="2">
            <a:schemeClr val="dk1">
              <a:shade val="50000"/>
            </a:schemeClr>
          </a:lnRef>
          <a:fillRef idx="1">
            <a:schemeClr val="dk1"/>
          </a:fillRef>
          <a:effectRef idx="0">
            <a:schemeClr val="dk1"/>
          </a:effectRef>
          <a:fontRef idx="minor">
            <a:schemeClr val="lt1"/>
          </a:fontRef>
        </dgm:style>
      </dgm:prSet>
      <dgm:spPr>
        <a:ln>
          <a:noFill/>
        </a:ln>
      </dgm:spPr>
      <dgm:t>
        <a:bodyPr/>
        <a:lstStyle/>
        <a:p>
          <a:r>
            <a:rPr lang="en-US" sz="2200" b="1" dirty="0" smtClean="0">
              <a:latin typeface="Arial" pitchFamily="34" charset="0"/>
              <a:cs typeface="Arial" pitchFamily="34" charset="0"/>
            </a:rPr>
            <a:t>Performance Tasks</a:t>
          </a:r>
          <a:endParaRPr lang="en-US" sz="2200" b="1" dirty="0">
            <a:latin typeface="Arial" pitchFamily="34" charset="0"/>
            <a:cs typeface="Arial" pitchFamily="34" charset="0"/>
          </a:endParaRPr>
        </a:p>
      </dgm:t>
    </dgm:pt>
    <dgm:pt modelId="{B400D2D2-12EC-47BD-9FC6-A181579BE72D}" type="parTrans" cxnId="{2D04258E-7FD0-48BF-94B3-F98B483C3F60}">
      <dgm:prSet/>
      <dgm:spPr/>
      <dgm:t>
        <a:bodyPr/>
        <a:lstStyle/>
        <a:p>
          <a:endParaRPr lang="en-US"/>
        </a:p>
      </dgm:t>
    </dgm:pt>
    <dgm:pt modelId="{68B2A444-2596-42DE-A964-76BF904FD508}" type="sibTrans" cxnId="{2D04258E-7FD0-48BF-94B3-F98B483C3F60}">
      <dgm:prSet/>
      <dgm:spPr/>
      <dgm:t>
        <a:bodyPr/>
        <a:lstStyle/>
        <a:p>
          <a:endParaRPr lang="en-US"/>
        </a:p>
      </dgm:t>
    </dgm:pt>
    <dgm:pt modelId="{E683AF72-AE89-41B3-94E7-C981F0CD8085}">
      <dgm:prSet phldrT="[Text]" custT="1">
        <dgm:style>
          <a:lnRef idx="2">
            <a:schemeClr val="accent3">
              <a:shade val="50000"/>
            </a:schemeClr>
          </a:lnRef>
          <a:fillRef idx="1">
            <a:schemeClr val="accent3"/>
          </a:fillRef>
          <a:effectRef idx="0">
            <a:schemeClr val="accent3"/>
          </a:effectRef>
          <a:fontRef idx="minor">
            <a:schemeClr val="lt1"/>
          </a:fontRef>
        </dgm:style>
      </dgm:prSet>
      <dgm:spPr>
        <a:solidFill>
          <a:srgbClr val="CBE5F4"/>
        </a:solidFill>
        <a:ln>
          <a:noFill/>
        </a:ln>
      </dgm:spPr>
      <dgm:t>
        <a:bodyPr/>
        <a:lstStyle/>
        <a:p>
          <a:pPr>
            <a:spcBef>
              <a:spcPts val="0"/>
            </a:spcBef>
            <a:spcAft>
              <a:spcPts val="600"/>
            </a:spcAft>
          </a:pPr>
          <a:r>
            <a:rPr lang="en-US" sz="1700" dirty="0" smtClean="0">
              <a:solidFill>
                <a:schemeClr val="tx2"/>
              </a:solidFill>
              <a:latin typeface="Arial" pitchFamily="34" charset="0"/>
              <a:cs typeface="Arial" pitchFamily="34" charset="0"/>
            </a:rPr>
            <a:t>Extended projects demonstrate real-world writing and analytical skills</a:t>
          </a:r>
          <a:endParaRPr lang="en-US" sz="1700" dirty="0">
            <a:solidFill>
              <a:schemeClr val="tx2"/>
            </a:solidFill>
            <a:latin typeface="Arial" pitchFamily="34" charset="0"/>
            <a:cs typeface="Arial" pitchFamily="34" charset="0"/>
          </a:endParaRPr>
        </a:p>
      </dgm:t>
    </dgm:pt>
    <dgm:pt modelId="{D45B7558-323A-4465-9219-DEF6A059A8C6}" type="parTrans" cxnId="{DA797041-E6ED-44B4-9975-30B979762807}">
      <dgm:prSet/>
      <dgm:spPr/>
      <dgm:t>
        <a:bodyPr/>
        <a:lstStyle/>
        <a:p>
          <a:endParaRPr lang="en-US"/>
        </a:p>
      </dgm:t>
    </dgm:pt>
    <dgm:pt modelId="{0D5AB40C-D321-477B-9A56-9D40DD905E33}" type="sibTrans" cxnId="{DA797041-E6ED-44B4-9975-30B979762807}">
      <dgm:prSet/>
      <dgm:spPr/>
      <dgm:t>
        <a:bodyPr/>
        <a:lstStyle/>
        <a:p>
          <a:endParaRPr lang="en-US"/>
        </a:p>
      </dgm:t>
    </dgm:pt>
    <dgm:pt modelId="{C7FBEF57-0712-428E-9BBF-DC3EEB19C5B0}">
      <dgm:prSet phldrT="[Text]" custT="1">
        <dgm:style>
          <a:lnRef idx="2">
            <a:schemeClr val="accent3">
              <a:shade val="50000"/>
            </a:schemeClr>
          </a:lnRef>
          <a:fillRef idx="1">
            <a:schemeClr val="accent3"/>
          </a:fillRef>
          <a:effectRef idx="0">
            <a:schemeClr val="accent3"/>
          </a:effectRef>
          <a:fontRef idx="minor">
            <a:schemeClr val="lt1"/>
          </a:fontRef>
        </dgm:style>
      </dgm:prSet>
      <dgm:spPr>
        <a:solidFill>
          <a:srgbClr val="CBE5F4"/>
        </a:solidFill>
        <a:ln>
          <a:noFill/>
        </a:ln>
      </dgm:spPr>
      <dgm:t>
        <a:bodyPr/>
        <a:lstStyle/>
        <a:p>
          <a:pPr>
            <a:lnSpc>
              <a:spcPct val="100000"/>
            </a:lnSpc>
          </a:pPr>
          <a:r>
            <a:rPr lang="en-US" sz="1700" dirty="0" smtClean="0">
              <a:solidFill>
                <a:schemeClr val="tx2"/>
              </a:solidFill>
              <a:latin typeface="Arial" pitchFamily="34" charset="0"/>
              <a:cs typeface="Arial" pitchFamily="34" charset="0"/>
            </a:rPr>
            <a:t>Measures current student achievement and growth across time, showing progress toward college and career readiness</a:t>
          </a:r>
          <a:endParaRPr lang="en-US" sz="1700" dirty="0">
            <a:solidFill>
              <a:schemeClr val="tx2"/>
            </a:solidFill>
            <a:latin typeface="Arial" pitchFamily="34" charset="0"/>
            <a:cs typeface="Arial" pitchFamily="34" charset="0"/>
          </a:endParaRPr>
        </a:p>
      </dgm:t>
    </dgm:pt>
    <dgm:pt modelId="{61785B42-0F39-4DF7-A236-59470F096168}" type="parTrans" cxnId="{B22DDE86-DD4C-4B3B-8FE3-A3B05BE958A3}">
      <dgm:prSet/>
      <dgm:spPr/>
      <dgm:t>
        <a:bodyPr/>
        <a:lstStyle/>
        <a:p>
          <a:endParaRPr lang="en-US"/>
        </a:p>
      </dgm:t>
    </dgm:pt>
    <dgm:pt modelId="{22945571-AB71-48FD-8AEE-78076C695DDF}" type="sibTrans" cxnId="{B22DDE86-DD4C-4B3B-8FE3-A3B05BE958A3}">
      <dgm:prSet/>
      <dgm:spPr/>
      <dgm:t>
        <a:bodyPr/>
        <a:lstStyle/>
        <a:p>
          <a:endParaRPr lang="en-US"/>
        </a:p>
      </dgm:t>
    </dgm:pt>
    <dgm:pt modelId="{721887EE-3F21-4A05-B3D4-62C85451E5E5}">
      <dgm:prSet phldrT="[Text]" custT="1">
        <dgm:style>
          <a:lnRef idx="2">
            <a:schemeClr val="accent3">
              <a:shade val="50000"/>
            </a:schemeClr>
          </a:lnRef>
          <a:fillRef idx="1">
            <a:schemeClr val="accent3"/>
          </a:fillRef>
          <a:effectRef idx="0">
            <a:schemeClr val="accent3"/>
          </a:effectRef>
          <a:fontRef idx="minor">
            <a:schemeClr val="lt1"/>
          </a:fontRef>
        </dgm:style>
      </dgm:prSet>
      <dgm:spPr>
        <a:solidFill>
          <a:srgbClr val="CBE5F4"/>
        </a:solidFill>
        <a:ln>
          <a:noFill/>
        </a:ln>
      </dgm:spPr>
      <dgm:t>
        <a:bodyPr/>
        <a:lstStyle/>
        <a:p>
          <a:pPr>
            <a:lnSpc>
              <a:spcPct val="100000"/>
            </a:lnSpc>
          </a:pPr>
          <a:r>
            <a:rPr lang="en-US" sz="1700" dirty="0" smtClean="0">
              <a:solidFill>
                <a:schemeClr val="tx2"/>
              </a:solidFill>
              <a:latin typeface="Arial" pitchFamily="34" charset="0"/>
              <a:cs typeface="Arial" pitchFamily="34" charset="0"/>
            </a:rPr>
            <a:t>Includes a variety of question types: selected response, short constructed response, extended construction response, technology enhanced</a:t>
          </a:r>
          <a:endParaRPr lang="en-US" sz="1700" dirty="0">
            <a:solidFill>
              <a:schemeClr val="tx2"/>
            </a:solidFill>
            <a:latin typeface="Arial" pitchFamily="34" charset="0"/>
            <a:cs typeface="Arial" pitchFamily="34" charset="0"/>
          </a:endParaRPr>
        </a:p>
      </dgm:t>
    </dgm:pt>
    <dgm:pt modelId="{8F8E39A7-EBB7-4CD8-93BC-A4D84E483E22}" type="parTrans" cxnId="{86EA5293-F8C5-41D0-89E6-8E1A42221F9F}">
      <dgm:prSet/>
      <dgm:spPr/>
      <dgm:t>
        <a:bodyPr/>
        <a:lstStyle/>
        <a:p>
          <a:endParaRPr lang="en-US"/>
        </a:p>
      </dgm:t>
    </dgm:pt>
    <dgm:pt modelId="{71C746B6-59CE-454B-97F4-722DC0BF3188}" type="sibTrans" cxnId="{86EA5293-F8C5-41D0-89E6-8E1A42221F9F}">
      <dgm:prSet/>
      <dgm:spPr/>
      <dgm:t>
        <a:bodyPr/>
        <a:lstStyle/>
        <a:p>
          <a:endParaRPr lang="en-US"/>
        </a:p>
      </dgm:t>
    </dgm:pt>
    <dgm:pt modelId="{D24EE57F-9E84-47AA-A5E1-D604009D973E}">
      <dgm:prSet custT="1"/>
      <dgm:spPr/>
      <dgm:t>
        <a:bodyPr/>
        <a:lstStyle/>
        <a:p>
          <a:r>
            <a:rPr lang="en-US" sz="1700" dirty="0" smtClean="0">
              <a:solidFill>
                <a:schemeClr val="tx2"/>
              </a:solidFill>
              <a:latin typeface="Arial" pitchFamily="34" charset="0"/>
              <a:cs typeface="Arial" pitchFamily="34" charset="0"/>
            </a:rPr>
            <a:t>May include online research, group projects, presentations</a:t>
          </a:r>
          <a:endParaRPr lang="en-US" sz="1700" dirty="0">
            <a:solidFill>
              <a:schemeClr val="tx2"/>
            </a:solidFill>
            <a:latin typeface="Arial" pitchFamily="34" charset="0"/>
            <a:cs typeface="Arial" pitchFamily="34" charset="0"/>
          </a:endParaRPr>
        </a:p>
      </dgm:t>
    </dgm:pt>
    <dgm:pt modelId="{158FE664-3687-4387-B653-761DEDBA3446}" type="parTrans" cxnId="{B17ED6E0-F91F-475E-9501-8136044F7855}">
      <dgm:prSet/>
      <dgm:spPr/>
      <dgm:t>
        <a:bodyPr/>
        <a:lstStyle/>
        <a:p>
          <a:endParaRPr lang="en-US"/>
        </a:p>
      </dgm:t>
    </dgm:pt>
    <dgm:pt modelId="{FE8CB681-7206-4462-8D0D-2E79773E5B76}" type="sibTrans" cxnId="{B17ED6E0-F91F-475E-9501-8136044F7855}">
      <dgm:prSet/>
      <dgm:spPr/>
      <dgm:t>
        <a:bodyPr/>
        <a:lstStyle/>
        <a:p>
          <a:endParaRPr lang="en-US"/>
        </a:p>
      </dgm:t>
    </dgm:pt>
    <dgm:pt modelId="{DC30F2DE-4CC8-4433-B19B-6383F4662C62}">
      <dgm:prSet custT="1"/>
      <dgm:spPr/>
      <dgm:t>
        <a:bodyPr/>
        <a:lstStyle/>
        <a:p>
          <a:r>
            <a:rPr lang="en-US" sz="1700" dirty="0" smtClean="0">
              <a:solidFill>
                <a:schemeClr val="tx2"/>
              </a:solidFill>
              <a:latin typeface="Arial" pitchFamily="34" charset="0"/>
              <a:cs typeface="Arial" pitchFamily="34" charset="0"/>
            </a:rPr>
            <a:t>Require 1 to 2 class periods to complete</a:t>
          </a:r>
          <a:endParaRPr lang="en-US" sz="1700" dirty="0">
            <a:solidFill>
              <a:schemeClr val="tx2"/>
            </a:solidFill>
            <a:latin typeface="Arial" pitchFamily="34" charset="0"/>
            <a:cs typeface="Arial" pitchFamily="34" charset="0"/>
          </a:endParaRPr>
        </a:p>
      </dgm:t>
    </dgm:pt>
    <dgm:pt modelId="{2301C4E5-A7E1-4CB4-9E34-519E10774027}" type="parTrans" cxnId="{F171D290-5F7F-4EEA-BED5-768906B9822C}">
      <dgm:prSet/>
      <dgm:spPr/>
      <dgm:t>
        <a:bodyPr/>
        <a:lstStyle/>
        <a:p>
          <a:endParaRPr lang="en-US"/>
        </a:p>
      </dgm:t>
    </dgm:pt>
    <dgm:pt modelId="{FBF5BF1C-68FE-4930-B222-35B2B55F9F55}" type="sibTrans" cxnId="{F171D290-5F7F-4EEA-BED5-768906B9822C}">
      <dgm:prSet/>
      <dgm:spPr/>
      <dgm:t>
        <a:bodyPr/>
        <a:lstStyle/>
        <a:p>
          <a:endParaRPr lang="en-US"/>
        </a:p>
      </dgm:t>
    </dgm:pt>
    <dgm:pt modelId="{CD69B14B-D3F0-46D5-AFF0-3A19443A2EC9}">
      <dgm:prSet custT="1"/>
      <dgm:spPr/>
      <dgm:t>
        <a:bodyPr/>
        <a:lstStyle/>
        <a:p>
          <a:r>
            <a:rPr lang="en-US" sz="1700" dirty="0" smtClean="0">
              <a:solidFill>
                <a:schemeClr val="tx2"/>
              </a:solidFill>
              <a:latin typeface="Arial" pitchFamily="34" charset="0"/>
              <a:cs typeface="Arial" pitchFamily="34" charset="0"/>
            </a:rPr>
            <a:t>Included in both English language arts/literacy and mathematics assessments </a:t>
          </a:r>
          <a:endParaRPr lang="en-US" sz="1700" dirty="0">
            <a:solidFill>
              <a:schemeClr val="tx2"/>
            </a:solidFill>
            <a:latin typeface="Arial" pitchFamily="34" charset="0"/>
            <a:cs typeface="Arial" pitchFamily="34" charset="0"/>
          </a:endParaRPr>
        </a:p>
      </dgm:t>
    </dgm:pt>
    <dgm:pt modelId="{59AB73D1-02B6-4270-BF53-19CBC304BF6A}" type="parTrans" cxnId="{1402CFA5-C92F-4DE6-9933-5616483AF9EF}">
      <dgm:prSet/>
      <dgm:spPr/>
      <dgm:t>
        <a:bodyPr/>
        <a:lstStyle/>
        <a:p>
          <a:endParaRPr lang="en-US"/>
        </a:p>
      </dgm:t>
    </dgm:pt>
    <dgm:pt modelId="{AD1CD522-C6E7-4B4D-B73E-7729CA73EF40}" type="sibTrans" cxnId="{1402CFA5-C92F-4DE6-9933-5616483AF9EF}">
      <dgm:prSet/>
      <dgm:spPr/>
      <dgm:t>
        <a:bodyPr/>
        <a:lstStyle/>
        <a:p>
          <a:endParaRPr lang="en-US"/>
        </a:p>
      </dgm:t>
    </dgm:pt>
    <dgm:pt modelId="{2637BA1E-CC2C-479C-8D63-3E2FB9D1E5B1}">
      <dgm:prSet custT="1"/>
      <dgm:spPr/>
      <dgm:t>
        <a:bodyPr/>
        <a:lstStyle/>
        <a:p>
          <a:r>
            <a:rPr lang="en-US" sz="1700" dirty="0" smtClean="0">
              <a:solidFill>
                <a:schemeClr val="tx2"/>
              </a:solidFill>
              <a:latin typeface="Arial" pitchFamily="34" charset="0"/>
              <a:cs typeface="Arial" pitchFamily="34" charset="0"/>
            </a:rPr>
            <a:t>Applicable in all grades being assessed</a:t>
          </a:r>
          <a:endParaRPr lang="en-US" sz="1700" dirty="0">
            <a:solidFill>
              <a:schemeClr val="tx2"/>
            </a:solidFill>
            <a:latin typeface="Arial" pitchFamily="34" charset="0"/>
            <a:cs typeface="Arial" pitchFamily="34" charset="0"/>
          </a:endParaRPr>
        </a:p>
      </dgm:t>
    </dgm:pt>
    <dgm:pt modelId="{93100195-832B-447D-B681-0A0964F57ACE}" type="parTrans" cxnId="{B2E6EF68-01FB-4B1F-A93F-E1EBB69986D8}">
      <dgm:prSet/>
      <dgm:spPr/>
      <dgm:t>
        <a:bodyPr/>
        <a:lstStyle/>
        <a:p>
          <a:endParaRPr lang="en-US"/>
        </a:p>
      </dgm:t>
    </dgm:pt>
    <dgm:pt modelId="{AB5CC5E1-69BB-4E91-A54D-6EF95121CADF}" type="sibTrans" cxnId="{B2E6EF68-01FB-4B1F-A93F-E1EBB69986D8}">
      <dgm:prSet/>
      <dgm:spPr/>
      <dgm:t>
        <a:bodyPr/>
        <a:lstStyle/>
        <a:p>
          <a:endParaRPr lang="en-US"/>
        </a:p>
      </dgm:t>
    </dgm:pt>
    <dgm:pt modelId="{F745AA05-EADC-4B14-87DB-7087CAABD8A4}">
      <dgm:prSet custT="1"/>
      <dgm:spPr/>
      <dgm:t>
        <a:bodyPr/>
        <a:lstStyle/>
        <a:p>
          <a:r>
            <a:rPr lang="en-US" sz="1700" dirty="0" smtClean="0">
              <a:solidFill>
                <a:schemeClr val="tx2"/>
              </a:solidFill>
              <a:latin typeface="Arial" pitchFamily="34" charset="0"/>
              <a:cs typeface="Arial" pitchFamily="34" charset="0"/>
            </a:rPr>
            <a:t>Evaluated by teachers using consistent scoring rubrics</a:t>
          </a:r>
          <a:endParaRPr lang="en-US" sz="1700" dirty="0">
            <a:latin typeface="Arial" pitchFamily="34" charset="0"/>
            <a:cs typeface="Arial" pitchFamily="34" charset="0"/>
          </a:endParaRPr>
        </a:p>
      </dgm:t>
    </dgm:pt>
    <dgm:pt modelId="{3A2AA011-141D-4716-8C88-8ED9890C1B52}" type="parTrans" cxnId="{4B3238B8-BF9F-41B6-BA71-A189EC981565}">
      <dgm:prSet/>
      <dgm:spPr/>
      <dgm:t>
        <a:bodyPr/>
        <a:lstStyle/>
        <a:p>
          <a:endParaRPr lang="en-US"/>
        </a:p>
      </dgm:t>
    </dgm:pt>
    <dgm:pt modelId="{5F863644-E0A1-4ECA-A6FF-B428BE4BB76A}" type="sibTrans" cxnId="{4B3238B8-BF9F-41B6-BA71-A189EC981565}">
      <dgm:prSet/>
      <dgm:spPr/>
      <dgm:t>
        <a:bodyPr/>
        <a:lstStyle/>
        <a:p>
          <a:endParaRPr lang="en-US"/>
        </a:p>
      </dgm:t>
    </dgm:pt>
    <dgm:pt modelId="{2E957815-0F2B-449E-971D-E83BCD69173D}" type="pres">
      <dgm:prSet presAssocID="{AE5E25F6-FC56-40C9-A202-2C7C78355A3C}" presName="Name0" presStyleCnt="0">
        <dgm:presLayoutVars>
          <dgm:dir/>
          <dgm:animLvl val="lvl"/>
          <dgm:resizeHandles val="exact"/>
        </dgm:presLayoutVars>
      </dgm:prSet>
      <dgm:spPr/>
      <dgm:t>
        <a:bodyPr/>
        <a:lstStyle/>
        <a:p>
          <a:endParaRPr lang="en-US"/>
        </a:p>
      </dgm:t>
    </dgm:pt>
    <dgm:pt modelId="{ED9E45E5-5F2D-4F3F-8828-5B51EE85D2E5}" type="pres">
      <dgm:prSet presAssocID="{7C430385-127B-411F-BC12-5B36C47869DD}" presName="composite" presStyleCnt="0"/>
      <dgm:spPr/>
      <dgm:t>
        <a:bodyPr/>
        <a:lstStyle/>
        <a:p>
          <a:endParaRPr lang="en-US"/>
        </a:p>
      </dgm:t>
    </dgm:pt>
    <dgm:pt modelId="{46C9123D-6DFD-48E3-8131-D9BD06DB1EEF}" type="pres">
      <dgm:prSet presAssocID="{7C430385-127B-411F-BC12-5B36C47869DD}" presName="parTx" presStyleLbl="alignNode1" presStyleIdx="0" presStyleCnt="2" custLinFactNeighborX="-11890" custLinFactNeighborY="1903">
        <dgm:presLayoutVars>
          <dgm:chMax val="0"/>
          <dgm:chPref val="0"/>
          <dgm:bulletEnabled val="1"/>
        </dgm:presLayoutVars>
      </dgm:prSet>
      <dgm:spPr/>
      <dgm:t>
        <a:bodyPr/>
        <a:lstStyle/>
        <a:p>
          <a:endParaRPr lang="en-US"/>
        </a:p>
      </dgm:t>
    </dgm:pt>
    <dgm:pt modelId="{A5B6CFE0-60A8-4D2E-977C-F880017C84A5}" type="pres">
      <dgm:prSet presAssocID="{7C430385-127B-411F-BC12-5B36C47869DD}" presName="desTx" presStyleLbl="alignAccFollowNode1" presStyleIdx="0" presStyleCnt="2">
        <dgm:presLayoutVars>
          <dgm:bulletEnabled val="1"/>
        </dgm:presLayoutVars>
      </dgm:prSet>
      <dgm:spPr/>
      <dgm:t>
        <a:bodyPr/>
        <a:lstStyle/>
        <a:p>
          <a:endParaRPr lang="en-US"/>
        </a:p>
      </dgm:t>
    </dgm:pt>
    <dgm:pt modelId="{6EDABF5E-B70C-46D5-BD6B-2DE1E6CE59AB}" type="pres">
      <dgm:prSet presAssocID="{47E18CF1-B3C7-4D94-8C46-9DE3F2CEC989}" presName="space" presStyleCnt="0"/>
      <dgm:spPr/>
      <dgm:t>
        <a:bodyPr/>
        <a:lstStyle/>
        <a:p>
          <a:endParaRPr lang="en-US"/>
        </a:p>
      </dgm:t>
    </dgm:pt>
    <dgm:pt modelId="{B6ACCD37-AA15-4113-96A9-04B317023D3F}" type="pres">
      <dgm:prSet presAssocID="{D98CB64A-FFC1-4E5D-B529-DEA393168D2F}" presName="composite" presStyleCnt="0"/>
      <dgm:spPr/>
      <dgm:t>
        <a:bodyPr/>
        <a:lstStyle/>
        <a:p>
          <a:endParaRPr lang="en-US"/>
        </a:p>
      </dgm:t>
    </dgm:pt>
    <dgm:pt modelId="{3C1E0C30-CE1E-48B5-A4FB-2815E939AC11}" type="pres">
      <dgm:prSet presAssocID="{D98CB64A-FFC1-4E5D-B529-DEA393168D2F}" presName="parTx" presStyleLbl="alignNode1" presStyleIdx="1" presStyleCnt="2">
        <dgm:presLayoutVars>
          <dgm:chMax val="0"/>
          <dgm:chPref val="0"/>
          <dgm:bulletEnabled val="1"/>
        </dgm:presLayoutVars>
      </dgm:prSet>
      <dgm:spPr/>
      <dgm:t>
        <a:bodyPr/>
        <a:lstStyle/>
        <a:p>
          <a:endParaRPr lang="en-US"/>
        </a:p>
      </dgm:t>
    </dgm:pt>
    <dgm:pt modelId="{186ADF2A-9AE8-423D-878F-22CA5FF4DABE}" type="pres">
      <dgm:prSet presAssocID="{D98CB64A-FFC1-4E5D-B529-DEA393168D2F}" presName="desTx" presStyleLbl="alignAccFollowNode1" presStyleIdx="1" presStyleCnt="2">
        <dgm:presLayoutVars>
          <dgm:bulletEnabled val="1"/>
        </dgm:presLayoutVars>
      </dgm:prSet>
      <dgm:spPr/>
      <dgm:t>
        <a:bodyPr/>
        <a:lstStyle/>
        <a:p>
          <a:endParaRPr lang="en-US"/>
        </a:p>
      </dgm:t>
    </dgm:pt>
  </dgm:ptLst>
  <dgm:cxnLst>
    <dgm:cxn modelId="{71EE6BC6-5BEC-46C3-85F3-7BB5C3302757}" type="presOf" srcId="{D24EE57F-9E84-47AA-A5E1-D604009D973E}" destId="{186ADF2A-9AE8-423D-878F-22CA5FF4DABE}" srcOrd="0" destOrd="1" presId="urn:microsoft.com/office/officeart/2005/8/layout/hList1"/>
    <dgm:cxn modelId="{A24A4F5A-8CCB-4D64-9505-933584BB4DD0}" srcId="{7C430385-127B-411F-BC12-5B36C47869DD}" destId="{7DB0F61A-D642-4235-8143-BEEC3CE07972}" srcOrd="0" destOrd="0" parTransId="{7B6CA017-C5AD-4A93-A433-A265E76D33C9}" sibTransId="{BFFC1820-2CB8-4ED0-9F65-4E1B0FEDD2D0}"/>
    <dgm:cxn modelId="{32BE4FD2-1363-454D-914D-11337CBDDF31}" type="presOf" srcId="{721887EE-3F21-4A05-B3D4-62C85451E5E5}" destId="{A5B6CFE0-60A8-4D2E-977C-F880017C84A5}" srcOrd="0" destOrd="2" presId="urn:microsoft.com/office/officeart/2005/8/layout/hList1"/>
    <dgm:cxn modelId="{B64FDDB5-0E5E-4FE7-BF99-ADE4DED67552}" type="presOf" srcId="{E683AF72-AE89-41B3-94E7-C981F0CD8085}" destId="{186ADF2A-9AE8-423D-878F-22CA5FF4DABE}" srcOrd="0" destOrd="0" presId="urn:microsoft.com/office/officeart/2005/8/layout/hList1"/>
    <dgm:cxn modelId="{B22DDE86-DD4C-4B3B-8FE3-A3B05BE958A3}" srcId="{7C430385-127B-411F-BC12-5B36C47869DD}" destId="{C7FBEF57-0712-428E-9BBF-DC3EEB19C5B0}" srcOrd="1" destOrd="0" parTransId="{61785B42-0F39-4DF7-A236-59470F096168}" sibTransId="{22945571-AB71-48FD-8AEE-78076C695DDF}"/>
    <dgm:cxn modelId="{7294D7C1-F85E-47C6-A879-1D2D3D89C163}" type="presOf" srcId="{2637BA1E-CC2C-479C-8D63-3E2FB9D1E5B1}" destId="{186ADF2A-9AE8-423D-878F-22CA5FF4DABE}" srcOrd="0" destOrd="4" presId="urn:microsoft.com/office/officeart/2005/8/layout/hList1"/>
    <dgm:cxn modelId="{B5F6F838-6BC8-4E6C-B72E-F893E7BEB5EE}" type="presOf" srcId="{DC30F2DE-4CC8-4433-B19B-6383F4662C62}" destId="{186ADF2A-9AE8-423D-878F-22CA5FF4DABE}" srcOrd="0" destOrd="2" presId="urn:microsoft.com/office/officeart/2005/8/layout/hList1"/>
    <dgm:cxn modelId="{AC0DF385-E3A8-4980-A237-2AD9359ECBFD}" type="presOf" srcId="{AE5E25F6-FC56-40C9-A202-2C7C78355A3C}" destId="{2E957815-0F2B-449E-971D-E83BCD69173D}" srcOrd="0" destOrd="0" presId="urn:microsoft.com/office/officeart/2005/8/layout/hList1"/>
    <dgm:cxn modelId="{86EA5293-F8C5-41D0-89E6-8E1A42221F9F}" srcId="{7C430385-127B-411F-BC12-5B36C47869DD}" destId="{721887EE-3F21-4A05-B3D4-62C85451E5E5}" srcOrd="2" destOrd="0" parTransId="{8F8E39A7-EBB7-4CD8-93BC-A4D84E483E22}" sibTransId="{71C746B6-59CE-454B-97F4-722DC0BF3188}"/>
    <dgm:cxn modelId="{97B44C40-A12D-4ABD-A7AE-2DE6B2C16AAB}" type="presOf" srcId="{CD69B14B-D3F0-46D5-AFF0-3A19443A2EC9}" destId="{186ADF2A-9AE8-423D-878F-22CA5FF4DABE}" srcOrd="0" destOrd="3" presId="urn:microsoft.com/office/officeart/2005/8/layout/hList1"/>
    <dgm:cxn modelId="{2D04258E-7FD0-48BF-94B3-F98B483C3F60}" srcId="{AE5E25F6-FC56-40C9-A202-2C7C78355A3C}" destId="{D98CB64A-FFC1-4E5D-B529-DEA393168D2F}" srcOrd="1" destOrd="0" parTransId="{B400D2D2-12EC-47BD-9FC6-A181579BE72D}" sibTransId="{68B2A444-2596-42DE-A964-76BF904FD508}"/>
    <dgm:cxn modelId="{B2E6EF68-01FB-4B1F-A93F-E1EBB69986D8}" srcId="{D98CB64A-FFC1-4E5D-B529-DEA393168D2F}" destId="{2637BA1E-CC2C-479C-8D63-3E2FB9D1E5B1}" srcOrd="4" destOrd="0" parTransId="{93100195-832B-447D-B681-0A0964F57ACE}" sibTransId="{AB5CC5E1-69BB-4E91-A54D-6EF95121CADF}"/>
    <dgm:cxn modelId="{DA797041-E6ED-44B4-9975-30B979762807}" srcId="{D98CB64A-FFC1-4E5D-B529-DEA393168D2F}" destId="{E683AF72-AE89-41B3-94E7-C981F0CD8085}" srcOrd="0" destOrd="0" parTransId="{D45B7558-323A-4465-9219-DEF6A059A8C6}" sibTransId="{0D5AB40C-D321-477B-9A56-9D40DD905E33}"/>
    <dgm:cxn modelId="{E506C3E9-77AE-477C-836C-C0402FB4B0B6}" type="presOf" srcId="{7DB0F61A-D642-4235-8143-BEEC3CE07972}" destId="{A5B6CFE0-60A8-4D2E-977C-F880017C84A5}" srcOrd="0" destOrd="0" presId="urn:microsoft.com/office/officeart/2005/8/layout/hList1"/>
    <dgm:cxn modelId="{2247214C-0A08-4C1A-924B-FAC1CA7340A8}" type="presOf" srcId="{C7FBEF57-0712-428E-9BBF-DC3EEB19C5B0}" destId="{A5B6CFE0-60A8-4D2E-977C-F880017C84A5}" srcOrd="0" destOrd="1" presId="urn:microsoft.com/office/officeart/2005/8/layout/hList1"/>
    <dgm:cxn modelId="{DEF71297-15D9-4A59-9663-B43350DD8DBF}" type="presOf" srcId="{7C430385-127B-411F-BC12-5B36C47869DD}" destId="{46C9123D-6DFD-48E3-8131-D9BD06DB1EEF}" srcOrd="0" destOrd="0" presId="urn:microsoft.com/office/officeart/2005/8/layout/hList1"/>
    <dgm:cxn modelId="{4B3238B8-BF9F-41B6-BA71-A189EC981565}" srcId="{D98CB64A-FFC1-4E5D-B529-DEA393168D2F}" destId="{F745AA05-EADC-4B14-87DB-7087CAABD8A4}" srcOrd="5" destOrd="0" parTransId="{3A2AA011-141D-4716-8C88-8ED9890C1B52}" sibTransId="{5F863644-E0A1-4ECA-A6FF-B428BE4BB76A}"/>
    <dgm:cxn modelId="{2AD39260-2E12-4153-9DE0-51F0379FDB7B}" srcId="{AE5E25F6-FC56-40C9-A202-2C7C78355A3C}" destId="{7C430385-127B-411F-BC12-5B36C47869DD}" srcOrd="0" destOrd="0" parTransId="{21E1C662-732B-4AA0-B28B-B0B67D48FD13}" sibTransId="{47E18CF1-B3C7-4D94-8C46-9DE3F2CEC989}"/>
    <dgm:cxn modelId="{3993E252-D6C2-4DB7-9550-7BE2151EDA41}" type="presOf" srcId="{D98CB64A-FFC1-4E5D-B529-DEA393168D2F}" destId="{3C1E0C30-CE1E-48B5-A4FB-2815E939AC11}" srcOrd="0" destOrd="0" presId="urn:microsoft.com/office/officeart/2005/8/layout/hList1"/>
    <dgm:cxn modelId="{976D53AF-3D83-4039-AF8E-1E769635C3B1}" type="presOf" srcId="{F745AA05-EADC-4B14-87DB-7087CAABD8A4}" destId="{186ADF2A-9AE8-423D-878F-22CA5FF4DABE}" srcOrd="0" destOrd="5" presId="urn:microsoft.com/office/officeart/2005/8/layout/hList1"/>
    <dgm:cxn modelId="{F171D290-5F7F-4EEA-BED5-768906B9822C}" srcId="{D98CB64A-FFC1-4E5D-B529-DEA393168D2F}" destId="{DC30F2DE-4CC8-4433-B19B-6383F4662C62}" srcOrd="2" destOrd="0" parTransId="{2301C4E5-A7E1-4CB4-9E34-519E10774027}" sibTransId="{FBF5BF1C-68FE-4930-B222-35B2B55F9F55}"/>
    <dgm:cxn modelId="{B17ED6E0-F91F-475E-9501-8136044F7855}" srcId="{D98CB64A-FFC1-4E5D-B529-DEA393168D2F}" destId="{D24EE57F-9E84-47AA-A5E1-D604009D973E}" srcOrd="1" destOrd="0" parTransId="{158FE664-3687-4387-B653-761DEDBA3446}" sibTransId="{FE8CB681-7206-4462-8D0D-2E79773E5B76}"/>
    <dgm:cxn modelId="{1402CFA5-C92F-4DE6-9933-5616483AF9EF}" srcId="{D98CB64A-FFC1-4E5D-B529-DEA393168D2F}" destId="{CD69B14B-D3F0-46D5-AFF0-3A19443A2EC9}" srcOrd="3" destOrd="0" parTransId="{59AB73D1-02B6-4270-BF53-19CBC304BF6A}" sibTransId="{AD1CD522-C6E7-4B4D-B73E-7729CA73EF40}"/>
    <dgm:cxn modelId="{C9497D39-5973-4D13-822D-B38C898DD531}" type="presParOf" srcId="{2E957815-0F2B-449E-971D-E83BCD69173D}" destId="{ED9E45E5-5F2D-4F3F-8828-5B51EE85D2E5}" srcOrd="0" destOrd="0" presId="urn:microsoft.com/office/officeart/2005/8/layout/hList1"/>
    <dgm:cxn modelId="{7AC9F7A6-EC2D-4484-B677-682EE8AF4974}" type="presParOf" srcId="{ED9E45E5-5F2D-4F3F-8828-5B51EE85D2E5}" destId="{46C9123D-6DFD-48E3-8131-D9BD06DB1EEF}" srcOrd="0" destOrd="0" presId="urn:microsoft.com/office/officeart/2005/8/layout/hList1"/>
    <dgm:cxn modelId="{BD82AA48-E1EF-4F08-8216-C752C652ADC6}" type="presParOf" srcId="{ED9E45E5-5F2D-4F3F-8828-5B51EE85D2E5}" destId="{A5B6CFE0-60A8-4D2E-977C-F880017C84A5}" srcOrd="1" destOrd="0" presId="urn:microsoft.com/office/officeart/2005/8/layout/hList1"/>
    <dgm:cxn modelId="{D25F4144-7875-430E-9A6B-7AB4C789134D}" type="presParOf" srcId="{2E957815-0F2B-449E-971D-E83BCD69173D}" destId="{6EDABF5E-B70C-46D5-BD6B-2DE1E6CE59AB}" srcOrd="1" destOrd="0" presId="urn:microsoft.com/office/officeart/2005/8/layout/hList1"/>
    <dgm:cxn modelId="{1ADF05D8-2DB2-4544-954C-4E04BF7F8A3B}" type="presParOf" srcId="{2E957815-0F2B-449E-971D-E83BCD69173D}" destId="{B6ACCD37-AA15-4113-96A9-04B317023D3F}" srcOrd="2" destOrd="0" presId="urn:microsoft.com/office/officeart/2005/8/layout/hList1"/>
    <dgm:cxn modelId="{F60C71F9-0495-4CDA-B10C-594F91ED99DB}" type="presParOf" srcId="{B6ACCD37-AA15-4113-96A9-04B317023D3F}" destId="{3C1E0C30-CE1E-48B5-A4FB-2815E939AC11}" srcOrd="0" destOrd="0" presId="urn:microsoft.com/office/officeart/2005/8/layout/hList1"/>
    <dgm:cxn modelId="{599E3882-8FE6-43C5-A5E6-B3C07537372E}" type="presParOf" srcId="{B6ACCD37-AA15-4113-96A9-04B317023D3F}" destId="{186ADF2A-9AE8-423D-878F-22CA5FF4DABE}"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6D9BCF4-19F0-4883-B43E-0EC960D099B3}"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0E2BBB1E-1BD0-4D1E-A1A5-06116AAE5CF8}">
      <dgm:prSet custT="1"/>
      <dgm:spPr/>
      <dgm:t>
        <a:bodyPr/>
        <a:lstStyle/>
        <a:p>
          <a:pPr rtl="0"/>
          <a:r>
            <a:rPr lang="en-US" sz="2400" b="1" dirty="0" smtClean="0"/>
            <a:t>Interim Assessment</a:t>
          </a:r>
          <a:endParaRPr lang="en-US" sz="2400" b="1" dirty="0"/>
        </a:p>
      </dgm:t>
    </dgm:pt>
    <dgm:pt modelId="{3D5BC00D-6D78-490C-9B9E-FDC97BA699FD}" type="parTrans" cxnId="{4DA454E6-96C8-4AA3-A288-EE5146649241}">
      <dgm:prSet/>
      <dgm:spPr/>
      <dgm:t>
        <a:bodyPr/>
        <a:lstStyle/>
        <a:p>
          <a:endParaRPr lang="en-US"/>
        </a:p>
      </dgm:t>
    </dgm:pt>
    <dgm:pt modelId="{FA3B7365-BBDE-4531-8044-CB3E94998FFD}" type="sibTrans" cxnId="{4DA454E6-96C8-4AA3-A288-EE5146649241}">
      <dgm:prSet/>
      <dgm:spPr/>
      <dgm:t>
        <a:bodyPr/>
        <a:lstStyle/>
        <a:p>
          <a:endParaRPr lang="en-US"/>
        </a:p>
      </dgm:t>
    </dgm:pt>
    <dgm:pt modelId="{182E6F5E-9A98-43FF-80BF-35D4219CD605}">
      <dgm:prSet/>
      <dgm:spPr/>
      <dgm:t>
        <a:bodyPr/>
        <a:lstStyle/>
        <a:p>
          <a:pPr rtl="0"/>
          <a:r>
            <a:rPr lang="en-US" b="0" dirty="0" smtClean="0">
              <a:solidFill>
                <a:schemeClr val="tx2"/>
              </a:solidFill>
              <a:latin typeface="Arial" pitchFamily="34" charset="0"/>
              <a:cs typeface="Arial" pitchFamily="34" charset="0"/>
            </a:rPr>
            <a:t>Optional comprehensive and content-cluster assessment to help identify specific needs of each student</a:t>
          </a:r>
          <a:endParaRPr lang="en-US" b="0" dirty="0">
            <a:solidFill>
              <a:schemeClr val="tx2"/>
            </a:solidFill>
          </a:endParaRPr>
        </a:p>
      </dgm:t>
    </dgm:pt>
    <dgm:pt modelId="{BB3DBB5B-07C1-43CF-A801-E9A0923F983A}" type="parTrans" cxnId="{DF1253D3-6AC2-4076-A774-21676F2534F8}">
      <dgm:prSet/>
      <dgm:spPr/>
      <dgm:t>
        <a:bodyPr/>
        <a:lstStyle/>
        <a:p>
          <a:endParaRPr lang="en-US"/>
        </a:p>
      </dgm:t>
    </dgm:pt>
    <dgm:pt modelId="{793B235A-0858-40D9-AB21-1F746B89B8E0}" type="sibTrans" cxnId="{DF1253D3-6AC2-4076-A774-21676F2534F8}">
      <dgm:prSet/>
      <dgm:spPr/>
      <dgm:t>
        <a:bodyPr/>
        <a:lstStyle/>
        <a:p>
          <a:endParaRPr lang="en-US"/>
        </a:p>
      </dgm:t>
    </dgm:pt>
    <dgm:pt modelId="{4DEBCE44-90F5-4B45-9B56-EA825264E3CD}">
      <dgm:prSet/>
      <dgm:spPr/>
      <dgm:t>
        <a:bodyPr/>
        <a:lstStyle/>
        <a:p>
          <a:r>
            <a:rPr lang="en-US" b="0" dirty="0" smtClean="0">
              <a:solidFill>
                <a:schemeClr val="tx2"/>
              </a:solidFill>
              <a:latin typeface="Arial" pitchFamily="34" charset="0"/>
              <a:cs typeface="Arial" pitchFamily="34" charset="0"/>
            </a:rPr>
            <a:t>Accessible all year</a:t>
          </a:r>
          <a:endParaRPr lang="en-US" b="0" dirty="0">
            <a:solidFill>
              <a:schemeClr val="tx2"/>
            </a:solidFill>
            <a:latin typeface="Arial" pitchFamily="34" charset="0"/>
            <a:cs typeface="Arial" pitchFamily="34" charset="0"/>
          </a:endParaRPr>
        </a:p>
      </dgm:t>
    </dgm:pt>
    <dgm:pt modelId="{D80A9D93-4DD1-4682-8101-03E52470561A}" type="parTrans" cxnId="{3E4CB638-7A7D-4ECB-B215-5A2021742610}">
      <dgm:prSet/>
      <dgm:spPr/>
      <dgm:t>
        <a:bodyPr/>
        <a:lstStyle/>
        <a:p>
          <a:endParaRPr lang="en-US"/>
        </a:p>
      </dgm:t>
    </dgm:pt>
    <dgm:pt modelId="{6F0C4AB2-3685-4A9A-B720-6839C9D83333}" type="sibTrans" cxnId="{3E4CB638-7A7D-4ECB-B215-5A2021742610}">
      <dgm:prSet/>
      <dgm:spPr/>
      <dgm:t>
        <a:bodyPr/>
        <a:lstStyle/>
        <a:p>
          <a:endParaRPr lang="en-US"/>
        </a:p>
      </dgm:t>
    </dgm:pt>
    <dgm:pt modelId="{4063FDC9-A77C-4BA9-9DA2-D7FE575F7033}">
      <dgm:prSet/>
      <dgm:spPr/>
      <dgm:t>
        <a:bodyPr/>
        <a:lstStyle/>
        <a:p>
          <a:r>
            <a:rPr lang="en-US" b="0" dirty="0" smtClean="0">
              <a:solidFill>
                <a:schemeClr val="tx2"/>
              </a:solidFill>
              <a:latin typeface="Arial" pitchFamily="34" charset="0"/>
              <a:cs typeface="Arial" pitchFamily="34" charset="0"/>
            </a:rPr>
            <a:t>Provides clear examples of expected performance on Common Core standards</a:t>
          </a:r>
          <a:endParaRPr lang="en-US" b="0" dirty="0">
            <a:solidFill>
              <a:schemeClr val="tx2"/>
            </a:solidFill>
            <a:latin typeface="Arial" pitchFamily="34" charset="0"/>
            <a:cs typeface="Arial" pitchFamily="34" charset="0"/>
          </a:endParaRPr>
        </a:p>
      </dgm:t>
    </dgm:pt>
    <dgm:pt modelId="{4B676B9A-4FF2-4E2B-975F-97856F6D5B48}" type="parTrans" cxnId="{5411721A-67D8-407D-9A31-A473C8F76698}">
      <dgm:prSet/>
      <dgm:spPr/>
      <dgm:t>
        <a:bodyPr/>
        <a:lstStyle/>
        <a:p>
          <a:endParaRPr lang="en-US"/>
        </a:p>
      </dgm:t>
    </dgm:pt>
    <dgm:pt modelId="{841943BB-90EE-4DB6-BAA5-4CB44D517514}" type="sibTrans" cxnId="{5411721A-67D8-407D-9A31-A473C8F76698}">
      <dgm:prSet/>
      <dgm:spPr/>
      <dgm:t>
        <a:bodyPr/>
        <a:lstStyle/>
        <a:p>
          <a:endParaRPr lang="en-US"/>
        </a:p>
      </dgm:t>
    </dgm:pt>
    <dgm:pt modelId="{63F98561-666B-4F7F-9BB1-F81A9BF941DA}">
      <dgm:prSet/>
      <dgm:spPr/>
      <dgm:t>
        <a:bodyPr/>
        <a:lstStyle/>
        <a:p>
          <a:r>
            <a:rPr lang="en-US" b="0" dirty="0" smtClean="0">
              <a:solidFill>
                <a:schemeClr val="tx2"/>
              </a:solidFill>
              <a:latin typeface="Arial" pitchFamily="34" charset="0"/>
              <a:cs typeface="Arial" pitchFamily="34" charset="0"/>
            </a:rPr>
            <a:t>Includes a variety of question types: selected response, short constructed response, extended constructed response, technology enhanced, and performance tasks</a:t>
          </a:r>
          <a:endParaRPr lang="en-US" b="0" dirty="0">
            <a:solidFill>
              <a:schemeClr val="tx2"/>
            </a:solidFill>
            <a:latin typeface="Arial" pitchFamily="34" charset="0"/>
            <a:cs typeface="Arial" pitchFamily="34" charset="0"/>
          </a:endParaRPr>
        </a:p>
      </dgm:t>
    </dgm:pt>
    <dgm:pt modelId="{3AD304E6-2E50-4F20-9F6B-5BBE0303FD50}" type="parTrans" cxnId="{ED2C9A3A-ED37-47D9-A91B-BA68F081560F}">
      <dgm:prSet/>
      <dgm:spPr/>
      <dgm:t>
        <a:bodyPr/>
        <a:lstStyle/>
        <a:p>
          <a:endParaRPr lang="en-US"/>
        </a:p>
      </dgm:t>
    </dgm:pt>
    <dgm:pt modelId="{B7F574AC-E0FF-409B-A6A5-9F4C15E6645B}" type="sibTrans" cxnId="{ED2C9A3A-ED37-47D9-A91B-BA68F081560F}">
      <dgm:prSet/>
      <dgm:spPr/>
      <dgm:t>
        <a:bodyPr/>
        <a:lstStyle/>
        <a:p>
          <a:endParaRPr lang="en-US"/>
        </a:p>
      </dgm:t>
    </dgm:pt>
    <dgm:pt modelId="{6007ED4A-9223-44E2-AF3E-080B16586EB6}">
      <dgm:prSet/>
      <dgm:spPr/>
      <dgm:t>
        <a:bodyPr/>
        <a:lstStyle/>
        <a:p>
          <a:r>
            <a:rPr lang="en-US" b="0" dirty="0" smtClean="0">
              <a:solidFill>
                <a:schemeClr val="tx2"/>
              </a:solidFill>
              <a:latin typeface="Arial" pitchFamily="34" charset="0"/>
              <a:cs typeface="Arial" pitchFamily="34" charset="0"/>
            </a:rPr>
            <a:t>Aligned to and reported on the same scale as the summative assessments</a:t>
          </a:r>
          <a:endParaRPr lang="en-US" b="0" dirty="0">
            <a:solidFill>
              <a:schemeClr val="tx2"/>
            </a:solidFill>
            <a:latin typeface="Arial" pitchFamily="34" charset="0"/>
            <a:cs typeface="Arial" pitchFamily="34" charset="0"/>
          </a:endParaRPr>
        </a:p>
      </dgm:t>
    </dgm:pt>
    <dgm:pt modelId="{C28DD487-4F8E-4D54-A171-59D4D298B210}" type="parTrans" cxnId="{4FEC8EAA-984F-4493-97D1-BAE8062A7912}">
      <dgm:prSet/>
      <dgm:spPr/>
      <dgm:t>
        <a:bodyPr/>
        <a:lstStyle/>
        <a:p>
          <a:endParaRPr lang="en-US"/>
        </a:p>
      </dgm:t>
    </dgm:pt>
    <dgm:pt modelId="{58E6BA22-5DEB-4838-9374-FF2C3AA3DCA5}" type="sibTrans" cxnId="{4FEC8EAA-984F-4493-97D1-BAE8062A7912}">
      <dgm:prSet/>
      <dgm:spPr/>
      <dgm:t>
        <a:bodyPr/>
        <a:lstStyle/>
        <a:p>
          <a:endParaRPr lang="en-US"/>
        </a:p>
      </dgm:t>
    </dgm:pt>
    <dgm:pt modelId="{0209C9EA-8D75-456B-A0CA-9A76D32AC799}">
      <dgm:prSet/>
      <dgm:spPr/>
      <dgm:t>
        <a:bodyPr/>
        <a:lstStyle/>
        <a:p>
          <a:r>
            <a:rPr lang="en-US" b="0" dirty="0" smtClean="0">
              <a:solidFill>
                <a:schemeClr val="tx2"/>
              </a:solidFill>
              <a:latin typeface="Arial" pitchFamily="34" charset="0"/>
              <a:cs typeface="Arial" pitchFamily="34" charset="0"/>
            </a:rPr>
            <a:t>Fully accessible for instruction and professional development</a:t>
          </a:r>
          <a:endParaRPr lang="en-US" b="0" dirty="0">
            <a:solidFill>
              <a:schemeClr val="tx2"/>
            </a:solidFill>
            <a:latin typeface="Arial" pitchFamily="34" charset="0"/>
            <a:cs typeface="Arial" pitchFamily="34" charset="0"/>
          </a:endParaRPr>
        </a:p>
      </dgm:t>
    </dgm:pt>
    <dgm:pt modelId="{321FCEF2-7B73-4670-A7D4-9C0906CD3B93}" type="parTrans" cxnId="{FEFA28ED-0FDC-49E3-8E9F-5C4F31A0621A}">
      <dgm:prSet/>
      <dgm:spPr/>
      <dgm:t>
        <a:bodyPr/>
        <a:lstStyle/>
        <a:p>
          <a:endParaRPr lang="en-US"/>
        </a:p>
      </dgm:t>
    </dgm:pt>
    <dgm:pt modelId="{B13D7F60-62A5-49F4-97FA-8E3407E835DE}" type="sibTrans" cxnId="{FEFA28ED-0FDC-49E3-8E9F-5C4F31A0621A}">
      <dgm:prSet/>
      <dgm:spPr/>
      <dgm:t>
        <a:bodyPr/>
        <a:lstStyle/>
        <a:p>
          <a:endParaRPr lang="en-US"/>
        </a:p>
      </dgm:t>
    </dgm:pt>
    <dgm:pt modelId="{AF1AA58B-1EE4-4A4B-A063-A276D891C45D}">
      <dgm:prSet custT="1"/>
      <dgm:spPr/>
      <dgm:t>
        <a:bodyPr/>
        <a:lstStyle/>
        <a:p>
          <a:pPr rtl="0"/>
          <a:r>
            <a:rPr lang="en-US" sz="2400" b="1" dirty="0" smtClean="0"/>
            <a:t>Formative Assessment</a:t>
          </a:r>
          <a:endParaRPr lang="en-US" sz="2400" b="0" dirty="0">
            <a:solidFill>
              <a:schemeClr val="tx2"/>
            </a:solidFill>
            <a:latin typeface="Arial" pitchFamily="34" charset="0"/>
            <a:cs typeface="Arial" pitchFamily="34" charset="0"/>
          </a:endParaRPr>
        </a:p>
      </dgm:t>
    </dgm:pt>
    <dgm:pt modelId="{2C2CACED-4A99-42CC-800B-FBB3F0294B22}" type="parTrans" cxnId="{0FB73EC8-ECC4-44CD-A552-944A6E328823}">
      <dgm:prSet/>
      <dgm:spPr/>
      <dgm:t>
        <a:bodyPr/>
        <a:lstStyle/>
        <a:p>
          <a:endParaRPr lang="en-US"/>
        </a:p>
      </dgm:t>
    </dgm:pt>
    <dgm:pt modelId="{52295EF5-8B4A-4E03-ADBD-19497844DBAF}" type="sibTrans" cxnId="{0FB73EC8-ECC4-44CD-A552-944A6E328823}">
      <dgm:prSet/>
      <dgm:spPr/>
      <dgm:t>
        <a:bodyPr/>
        <a:lstStyle/>
        <a:p>
          <a:endParaRPr lang="en-US"/>
        </a:p>
      </dgm:t>
    </dgm:pt>
    <dgm:pt modelId="{F74A3CEF-321B-4645-93A5-D73495E6C3FE}">
      <dgm:prSet/>
      <dgm:spPr/>
      <dgm:t>
        <a:bodyPr/>
        <a:lstStyle/>
        <a:p>
          <a:pPr rtl="0"/>
          <a:r>
            <a:rPr lang="en-US" dirty="0" smtClean="0">
              <a:solidFill>
                <a:schemeClr val="tx2"/>
              </a:solidFill>
              <a:latin typeface="Arial" pitchFamily="34" charset="0"/>
              <a:cs typeface="Arial" pitchFamily="34" charset="0"/>
            </a:rPr>
            <a:t>Not a test – a digital library of formative assessment tools &amp; professional development resources</a:t>
          </a:r>
          <a:endParaRPr lang="en-US" dirty="0">
            <a:solidFill>
              <a:schemeClr val="tx2"/>
            </a:solidFill>
            <a:latin typeface="Arial" pitchFamily="34" charset="0"/>
            <a:cs typeface="Arial" pitchFamily="34" charset="0"/>
          </a:endParaRPr>
        </a:p>
      </dgm:t>
    </dgm:pt>
    <dgm:pt modelId="{E3B12736-8574-43FA-90BE-E4CCFC3BEB17}" type="parTrans" cxnId="{F9FA9324-35C8-4531-A10A-17C93AE16DF7}">
      <dgm:prSet/>
      <dgm:spPr/>
      <dgm:t>
        <a:bodyPr/>
        <a:lstStyle/>
        <a:p>
          <a:endParaRPr lang="en-US"/>
        </a:p>
      </dgm:t>
    </dgm:pt>
    <dgm:pt modelId="{1D81D16B-0A44-4857-A9D5-98EA8938CE16}" type="sibTrans" cxnId="{F9FA9324-35C8-4531-A10A-17C93AE16DF7}">
      <dgm:prSet/>
      <dgm:spPr/>
      <dgm:t>
        <a:bodyPr/>
        <a:lstStyle/>
        <a:p>
          <a:endParaRPr lang="en-US"/>
        </a:p>
      </dgm:t>
    </dgm:pt>
    <dgm:pt modelId="{4DC4CE01-2CB0-4BAB-9AC3-900D696BBE76}">
      <dgm:prSet/>
      <dgm:spPr/>
      <dgm:t>
        <a:bodyPr/>
        <a:lstStyle/>
        <a:p>
          <a:pPr rtl="0"/>
          <a:r>
            <a:rPr lang="en-US" dirty="0" smtClean="0">
              <a:solidFill>
                <a:schemeClr val="tx2"/>
              </a:solidFill>
              <a:latin typeface="Arial" pitchFamily="34" charset="0"/>
              <a:cs typeface="Arial" pitchFamily="34" charset="0"/>
            </a:rPr>
            <a:t>Online, accessible to all teachers</a:t>
          </a:r>
          <a:endParaRPr lang="en-US" dirty="0">
            <a:solidFill>
              <a:schemeClr val="tx2"/>
            </a:solidFill>
            <a:latin typeface="Arial" pitchFamily="34" charset="0"/>
            <a:cs typeface="Arial" pitchFamily="34" charset="0"/>
          </a:endParaRPr>
        </a:p>
      </dgm:t>
    </dgm:pt>
    <dgm:pt modelId="{13083CF9-632C-4F8D-A32D-FBEA00B7420A}" type="parTrans" cxnId="{4D7940CD-535C-4026-9A99-1408CABE807A}">
      <dgm:prSet/>
      <dgm:spPr/>
      <dgm:t>
        <a:bodyPr/>
        <a:lstStyle/>
        <a:p>
          <a:endParaRPr lang="en-US"/>
        </a:p>
      </dgm:t>
    </dgm:pt>
    <dgm:pt modelId="{466A4832-56B6-45F1-A13D-EDD881BAE4C1}" type="sibTrans" cxnId="{4D7940CD-535C-4026-9A99-1408CABE807A}">
      <dgm:prSet/>
      <dgm:spPr/>
      <dgm:t>
        <a:bodyPr/>
        <a:lstStyle/>
        <a:p>
          <a:endParaRPr lang="en-US"/>
        </a:p>
      </dgm:t>
    </dgm:pt>
    <dgm:pt modelId="{3F68E5B6-C903-41EB-BA8E-9C94013694F8}">
      <dgm:prSet/>
      <dgm:spPr/>
      <dgm:t>
        <a:bodyPr/>
        <a:lstStyle/>
        <a:p>
          <a:pPr rtl="0"/>
          <a:r>
            <a:rPr lang="en-US" dirty="0" smtClean="0">
              <a:solidFill>
                <a:schemeClr val="tx2"/>
              </a:solidFill>
              <a:latin typeface="Arial" pitchFamily="34" charset="0"/>
              <a:cs typeface="Arial" pitchFamily="34" charset="0"/>
            </a:rPr>
            <a:t>Supports to tailor instruction to student needs based on information from the assessment system</a:t>
          </a:r>
          <a:endParaRPr lang="en-US" dirty="0">
            <a:solidFill>
              <a:schemeClr val="tx2"/>
            </a:solidFill>
            <a:latin typeface="Arial" pitchFamily="34" charset="0"/>
            <a:cs typeface="Arial" pitchFamily="34" charset="0"/>
          </a:endParaRPr>
        </a:p>
      </dgm:t>
    </dgm:pt>
    <dgm:pt modelId="{49C7DE42-50E0-4C44-8CC7-1E5D91E94A44}" type="parTrans" cxnId="{89902EB1-379C-446E-A2BD-F8B2621B3D11}">
      <dgm:prSet/>
      <dgm:spPr/>
      <dgm:t>
        <a:bodyPr/>
        <a:lstStyle/>
        <a:p>
          <a:endParaRPr lang="en-US"/>
        </a:p>
      </dgm:t>
    </dgm:pt>
    <dgm:pt modelId="{922645B3-B527-437F-B09F-8761FFA1F85B}" type="sibTrans" cxnId="{89902EB1-379C-446E-A2BD-F8B2621B3D11}">
      <dgm:prSet/>
      <dgm:spPr/>
      <dgm:t>
        <a:bodyPr/>
        <a:lstStyle/>
        <a:p>
          <a:endParaRPr lang="en-US"/>
        </a:p>
      </dgm:t>
    </dgm:pt>
    <dgm:pt modelId="{EE3B4DED-E95B-4B99-9F8C-9296B4339CF1}">
      <dgm:prSet/>
      <dgm:spPr/>
      <dgm:t>
        <a:bodyPr/>
        <a:lstStyle/>
        <a:p>
          <a:pPr rtl="0"/>
          <a:r>
            <a:rPr lang="en-US" dirty="0" smtClean="0">
              <a:solidFill>
                <a:schemeClr val="tx2"/>
              </a:solidFill>
              <a:latin typeface="Arial" pitchFamily="34" charset="0"/>
              <a:cs typeface="Arial" pitchFamily="34" charset="0"/>
            </a:rPr>
            <a:t>Developed with input from teams of approx. 100 educators from each Governing State</a:t>
          </a:r>
          <a:endParaRPr lang="en-US" dirty="0">
            <a:solidFill>
              <a:schemeClr val="tx2"/>
            </a:solidFill>
            <a:latin typeface="Arial" pitchFamily="34" charset="0"/>
            <a:cs typeface="Arial" pitchFamily="34" charset="0"/>
          </a:endParaRPr>
        </a:p>
      </dgm:t>
    </dgm:pt>
    <dgm:pt modelId="{1512F234-539D-4D1E-89FB-57C1766F04A6}" type="parTrans" cxnId="{324355CE-4266-4B40-A7FF-B71FCA491284}">
      <dgm:prSet/>
      <dgm:spPr/>
      <dgm:t>
        <a:bodyPr/>
        <a:lstStyle/>
        <a:p>
          <a:endParaRPr lang="en-US"/>
        </a:p>
      </dgm:t>
    </dgm:pt>
    <dgm:pt modelId="{D317F04C-A530-41D4-A768-93D96881B2AA}" type="sibTrans" cxnId="{324355CE-4266-4B40-A7FF-B71FCA491284}">
      <dgm:prSet/>
      <dgm:spPr/>
      <dgm:t>
        <a:bodyPr/>
        <a:lstStyle/>
        <a:p>
          <a:endParaRPr lang="en-US"/>
        </a:p>
      </dgm:t>
    </dgm:pt>
    <dgm:pt modelId="{04E75A75-ECA0-4A1C-A4E4-B078B996F764}">
      <dgm:prSet/>
      <dgm:spPr/>
      <dgm:t>
        <a:bodyPr/>
        <a:lstStyle/>
        <a:p>
          <a:pPr rtl="0"/>
          <a:r>
            <a:rPr lang="en-US" dirty="0" smtClean="0">
              <a:solidFill>
                <a:schemeClr val="tx2"/>
              </a:solidFill>
              <a:latin typeface="Arial" pitchFamily="34" charset="0"/>
              <a:cs typeface="Arial" pitchFamily="34" charset="0"/>
            </a:rPr>
            <a:t>Resources selected according to established quality criteria</a:t>
          </a:r>
          <a:endParaRPr lang="en-US" dirty="0">
            <a:solidFill>
              <a:schemeClr val="tx2"/>
            </a:solidFill>
            <a:latin typeface="Arial" pitchFamily="34" charset="0"/>
            <a:cs typeface="Arial" pitchFamily="34" charset="0"/>
          </a:endParaRPr>
        </a:p>
      </dgm:t>
    </dgm:pt>
    <dgm:pt modelId="{122400CC-CFF8-4342-8FC9-C4C7E75776C9}" type="parTrans" cxnId="{FFAEA72E-785A-41FB-AB0F-22F9DA380D40}">
      <dgm:prSet/>
      <dgm:spPr/>
      <dgm:t>
        <a:bodyPr/>
        <a:lstStyle/>
        <a:p>
          <a:endParaRPr lang="en-US"/>
        </a:p>
      </dgm:t>
    </dgm:pt>
    <dgm:pt modelId="{8650559C-5EEC-4BE3-85E0-6417A7380750}" type="sibTrans" cxnId="{FFAEA72E-785A-41FB-AB0F-22F9DA380D40}">
      <dgm:prSet/>
      <dgm:spPr/>
      <dgm:t>
        <a:bodyPr/>
        <a:lstStyle/>
        <a:p>
          <a:endParaRPr lang="en-US"/>
        </a:p>
      </dgm:t>
    </dgm:pt>
    <dgm:pt modelId="{D88FEC91-773B-4DFF-9240-404536D9323C}">
      <dgm:prSet/>
      <dgm:spPr/>
      <dgm:t>
        <a:bodyPr/>
        <a:lstStyle/>
        <a:p>
          <a:pPr rtl="0"/>
          <a:r>
            <a:rPr lang="en-US" dirty="0" smtClean="0">
              <a:solidFill>
                <a:schemeClr val="tx2"/>
              </a:solidFill>
              <a:latin typeface="Arial" pitchFamily="34" charset="0"/>
              <a:cs typeface="Arial" pitchFamily="34" charset="0"/>
            </a:rPr>
            <a:t>Social media features allow teachers to rate items and share their perspectives</a:t>
          </a:r>
          <a:endParaRPr lang="en-US" dirty="0">
            <a:solidFill>
              <a:schemeClr val="tx2"/>
            </a:solidFill>
            <a:latin typeface="Arial" pitchFamily="34" charset="0"/>
            <a:cs typeface="Arial" pitchFamily="34" charset="0"/>
          </a:endParaRPr>
        </a:p>
      </dgm:t>
    </dgm:pt>
    <dgm:pt modelId="{045219C9-DE7C-4A70-A3EB-EADEB76BE23F}" type="parTrans" cxnId="{0D8765B9-BFC0-45BB-BAD3-33E662B52827}">
      <dgm:prSet/>
      <dgm:spPr/>
      <dgm:t>
        <a:bodyPr/>
        <a:lstStyle/>
        <a:p>
          <a:endParaRPr lang="en-US"/>
        </a:p>
      </dgm:t>
    </dgm:pt>
    <dgm:pt modelId="{AD71E9AF-8652-4D2D-ACB4-66D9929FE1C3}" type="sibTrans" cxnId="{0D8765B9-BFC0-45BB-BAD3-33E662B52827}">
      <dgm:prSet/>
      <dgm:spPr/>
      <dgm:t>
        <a:bodyPr/>
        <a:lstStyle/>
        <a:p>
          <a:endParaRPr lang="en-US"/>
        </a:p>
      </dgm:t>
    </dgm:pt>
    <dgm:pt modelId="{3F4841E3-DB93-4775-BB26-057C7D4F0C00}">
      <dgm:prSet/>
      <dgm:spPr/>
      <dgm:t>
        <a:bodyPr/>
        <a:lstStyle/>
        <a:p>
          <a:pPr rtl="0"/>
          <a:r>
            <a:rPr lang="en-US" dirty="0" smtClean="0">
              <a:solidFill>
                <a:schemeClr val="tx2"/>
              </a:solidFill>
              <a:latin typeface="Arial" pitchFamily="34" charset="0"/>
              <a:cs typeface="Arial" pitchFamily="34" charset="0"/>
            </a:rPr>
            <a:t>Launching in September 2014</a:t>
          </a:r>
          <a:endParaRPr lang="en-US" dirty="0">
            <a:solidFill>
              <a:schemeClr val="tx2"/>
            </a:solidFill>
            <a:latin typeface="Arial" pitchFamily="34" charset="0"/>
            <a:cs typeface="Arial" pitchFamily="34" charset="0"/>
          </a:endParaRPr>
        </a:p>
      </dgm:t>
    </dgm:pt>
    <dgm:pt modelId="{6D46E9A5-87D0-4467-930E-F3E9116957BC}" type="parTrans" cxnId="{A8E81C46-A5CA-41B6-B5EB-15AC41BA099B}">
      <dgm:prSet/>
      <dgm:spPr/>
      <dgm:t>
        <a:bodyPr/>
        <a:lstStyle/>
        <a:p>
          <a:endParaRPr lang="en-US"/>
        </a:p>
      </dgm:t>
    </dgm:pt>
    <dgm:pt modelId="{ADB75530-67DE-4C3E-AD92-2A95F7E8FA47}" type="sibTrans" cxnId="{A8E81C46-A5CA-41B6-B5EB-15AC41BA099B}">
      <dgm:prSet/>
      <dgm:spPr/>
      <dgm:t>
        <a:bodyPr/>
        <a:lstStyle/>
        <a:p>
          <a:endParaRPr lang="en-US"/>
        </a:p>
      </dgm:t>
    </dgm:pt>
    <dgm:pt modelId="{CFCCEDE2-B287-4572-A5AA-7D4DD1C7BFB6}" type="pres">
      <dgm:prSet presAssocID="{46D9BCF4-19F0-4883-B43E-0EC960D099B3}" presName="Name0" presStyleCnt="0">
        <dgm:presLayoutVars>
          <dgm:dir/>
          <dgm:animLvl val="lvl"/>
          <dgm:resizeHandles val="exact"/>
        </dgm:presLayoutVars>
      </dgm:prSet>
      <dgm:spPr/>
      <dgm:t>
        <a:bodyPr/>
        <a:lstStyle/>
        <a:p>
          <a:endParaRPr lang="en-US"/>
        </a:p>
      </dgm:t>
    </dgm:pt>
    <dgm:pt modelId="{B0B74C71-4766-4CB9-9829-139D438159AE}" type="pres">
      <dgm:prSet presAssocID="{0E2BBB1E-1BD0-4D1E-A1A5-06116AAE5CF8}" presName="composite" presStyleCnt="0"/>
      <dgm:spPr/>
    </dgm:pt>
    <dgm:pt modelId="{FB422A96-61B4-4BDA-9911-B322D8FE8F38}" type="pres">
      <dgm:prSet presAssocID="{0E2BBB1E-1BD0-4D1E-A1A5-06116AAE5CF8}" presName="parTx" presStyleLbl="alignNode1" presStyleIdx="0" presStyleCnt="2">
        <dgm:presLayoutVars>
          <dgm:chMax val="0"/>
          <dgm:chPref val="0"/>
          <dgm:bulletEnabled val="1"/>
        </dgm:presLayoutVars>
      </dgm:prSet>
      <dgm:spPr/>
      <dgm:t>
        <a:bodyPr/>
        <a:lstStyle/>
        <a:p>
          <a:endParaRPr lang="en-US"/>
        </a:p>
      </dgm:t>
    </dgm:pt>
    <dgm:pt modelId="{3E698F3E-E88D-4280-A9F1-C339998213FF}" type="pres">
      <dgm:prSet presAssocID="{0E2BBB1E-1BD0-4D1E-A1A5-06116AAE5CF8}" presName="desTx" presStyleLbl="alignAccFollowNode1" presStyleIdx="0" presStyleCnt="2">
        <dgm:presLayoutVars>
          <dgm:bulletEnabled val="1"/>
        </dgm:presLayoutVars>
      </dgm:prSet>
      <dgm:spPr/>
      <dgm:t>
        <a:bodyPr/>
        <a:lstStyle/>
        <a:p>
          <a:endParaRPr lang="en-US"/>
        </a:p>
      </dgm:t>
    </dgm:pt>
    <dgm:pt modelId="{0F20C2EC-970F-4255-ACCF-4561EADF72C5}" type="pres">
      <dgm:prSet presAssocID="{FA3B7365-BBDE-4531-8044-CB3E94998FFD}" presName="space" presStyleCnt="0"/>
      <dgm:spPr/>
    </dgm:pt>
    <dgm:pt modelId="{ECC2698F-38EF-4F5E-8DB9-E98E1BCD5328}" type="pres">
      <dgm:prSet presAssocID="{AF1AA58B-1EE4-4A4B-A063-A276D891C45D}" presName="composite" presStyleCnt="0"/>
      <dgm:spPr/>
    </dgm:pt>
    <dgm:pt modelId="{9BD4649F-9BB9-4F69-8B0C-CCA99A8C8CD9}" type="pres">
      <dgm:prSet presAssocID="{AF1AA58B-1EE4-4A4B-A063-A276D891C45D}" presName="parTx" presStyleLbl="alignNode1" presStyleIdx="1" presStyleCnt="2">
        <dgm:presLayoutVars>
          <dgm:chMax val="0"/>
          <dgm:chPref val="0"/>
          <dgm:bulletEnabled val="1"/>
        </dgm:presLayoutVars>
      </dgm:prSet>
      <dgm:spPr/>
      <dgm:t>
        <a:bodyPr/>
        <a:lstStyle/>
        <a:p>
          <a:endParaRPr lang="en-US"/>
        </a:p>
      </dgm:t>
    </dgm:pt>
    <dgm:pt modelId="{B1E7D744-B25B-4C5C-BB2E-7BB1C5548C09}" type="pres">
      <dgm:prSet presAssocID="{AF1AA58B-1EE4-4A4B-A063-A276D891C45D}" presName="desTx" presStyleLbl="alignAccFollowNode1" presStyleIdx="1" presStyleCnt="2">
        <dgm:presLayoutVars>
          <dgm:bulletEnabled val="1"/>
        </dgm:presLayoutVars>
      </dgm:prSet>
      <dgm:spPr/>
      <dgm:t>
        <a:bodyPr/>
        <a:lstStyle/>
        <a:p>
          <a:endParaRPr lang="en-US"/>
        </a:p>
      </dgm:t>
    </dgm:pt>
  </dgm:ptLst>
  <dgm:cxnLst>
    <dgm:cxn modelId="{A64BD4A2-F6C6-4055-8AED-F273E8F2DE26}" type="presOf" srcId="{AF1AA58B-1EE4-4A4B-A063-A276D891C45D}" destId="{9BD4649F-9BB9-4F69-8B0C-CCA99A8C8CD9}" srcOrd="0" destOrd="0" presId="urn:microsoft.com/office/officeart/2005/8/layout/hList1"/>
    <dgm:cxn modelId="{0FB73EC8-ECC4-44CD-A552-944A6E328823}" srcId="{46D9BCF4-19F0-4883-B43E-0EC960D099B3}" destId="{AF1AA58B-1EE4-4A4B-A063-A276D891C45D}" srcOrd="1" destOrd="0" parTransId="{2C2CACED-4A99-42CC-800B-FBB3F0294B22}" sibTransId="{52295EF5-8B4A-4E03-ADBD-19497844DBAF}"/>
    <dgm:cxn modelId="{FFAEA72E-785A-41FB-AB0F-22F9DA380D40}" srcId="{AF1AA58B-1EE4-4A4B-A063-A276D891C45D}" destId="{04E75A75-ECA0-4A1C-A4E4-B078B996F764}" srcOrd="4" destOrd="0" parTransId="{122400CC-CFF8-4342-8FC9-C4C7E75776C9}" sibTransId="{8650559C-5EEC-4BE3-85E0-6417A7380750}"/>
    <dgm:cxn modelId="{D0567FA1-3D89-4300-87F1-0329C2CE78F7}" type="presOf" srcId="{4DC4CE01-2CB0-4BAB-9AC3-900D696BBE76}" destId="{B1E7D744-B25B-4C5C-BB2E-7BB1C5548C09}" srcOrd="0" destOrd="1" presId="urn:microsoft.com/office/officeart/2005/8/layout/hList1"/>
    <dgm:cxn modelId="{ED2C9A3A-ED37-47D9-A91B-BA68F081560F}" srcId="{0E2BBB1E-1BD0-4D1E-A1A5-06116AAE5CF8}" destId="{63F98561-666B-4F7F-9BB1-F81A9BF941DA}" srcOrd="3" destOrd="0" parTransId="{3AD304E6-2E50-4F20-9F6B-5BBE0303FD50}" sibTransId="{B7F574AC-E0FF-409B-A6A5-9F4C15E6645B}"/>
    <dgm:cxn modelId="{DF1253D3-6AC2-4076-A774-21676F2534F8}" srcId="{0E2BBB1E-1BD0-4D1E-A1A5-06116AAE5CF8}" destId="{182E6F5E-9A98-43FF-80BF-35D4219CD605}" srcOrd="0" destOrd="0" parTransId="{BB3DBB5B-07C1-43CF-A801-E9A0923F983A}" sibTransId="{793B235A-0858-40D9-AB21-1F746B89B8E0}"/>
    <dgm:cxn modelId="{345B930D-41F7-4D7F-91E0-9B27B0517B04}" type="presOf" srcId="{D88FEC91-773B-4DFF-9240-404536D9323C}" destId="{B1E7D744-B25B-4C5C-BB2E-7BB1C5548C09}" srcOrd="0" destOrd="5" presId="urn:microsoft.com/office/officeart/2005/8/layout/hList1"/>
    <dgm:cxn modelId="{5411721A-67D8-407D-9A31-A473C8F76698}" srcId="{0E2BBB1E-1BD0-4D1E-A1A5-06116AAE5CF8}" destId="{4063FDC9-A77C-4BA9-9DA2-D7FE575F7033}" srcOrd="2" destOrd="0" parTransId="{4B676B9A-4FF2-4E2B-975F-97856F6D5B48}" sibTransId="{841943BB-90EE-4DB6-BAA5-4CB44D517514}"/>
    <dgm:cxn modelId="{8C7CF533-A867-448F-A2F1-F5EF7CE36BDD}" type="presOf" srcId="{4DEBCE44-90F5-4B45-9B56-EA825264E3CD}" destId="{3E698F3E-E88D-4280-A9F1-C339998213FF}" srcOrd="0" destOrd="1" presId="urn:microsoft.com/office/officeart/2005/8/layout/hList1"/>
    <dgm:cxn modelId="{BD565AA0-D260-41E4-9534-7C739CF590F9}" type="presOf" srcId="{182E6F5E-9A98-43FF-80BF-35D4219CD605}" destId="{3E698F3E-E88D-4280-A9F1-C339998213FF}" srcOrd="0" destOrd="0" presId="urn:microsoft.com/office/officeart/2005/8/layout/hList1"/>
    <dgm:cxn modelId="{4DA454E6-96C8-4AA3-A288-EE5146649241}" srcId="{46D9BCF4-19F0-4883-B43E-0EC960D099B3}" destId="{0E2BBB1E-1BD0-4D1E-A1A5-06116AAE5CF8}" srcOrd="0" destOrd="0" parTransId="{3D5BC00D-6D78-490C-9B9E-FDC97BA699FD}" sibTransId="{FA3B7365-BBDE-4531-8044-CB3E94998FFD}"/>
    <dgm:cxn modelId="{3E4CB638-7A7D-4ECB-B215-5A2021742610}" srcId="{0E2BBB1E-1BD0-4D1E-A1A5-06116AAE5CF8}" destId="{4DEBCE44-90F5-4B45-9B56-EA825264E3CD}" srcOrd="1" destOrd="0" parTransId="{D80A9D93-4DD1-4682-8101-03E52470561A}" sibTransId="{6F0C4AB2-3685-4A9A-B720-6839C9D83333}"/>
    <dgm:cxn modelId="{E3D583D3-FA19-4FCA-89BF-A35411581902}" type="presOf" srcId="{0209C9EA-8D75-456B-A0CA-9A76D32AC799}" destId="{3E698F3E-E88D-4280-A9F1-C339998213FF}" srcOrd="0" destOrd="5" presId="urn:microsoft.com/office/officeart/2005/8/layout/hList1"/>
    <dgm:cxn modelId="{4FEC8EAA-984F-4493-97D1-BAE8062A7912}" srcId="{0E2BBB1E-1BD0-4D1E-A1A5-06116AAE5CF8}" destId="{6007ED4A-9223-44E2-AF3E-080B16586EB6}" srcOrd="4" destOrd="0" parTransId="{C28DD487-4F8E-4D54-A171-59D4D298B210}" sibTransId="{58E6BA22-5DEB-4838-9374-FF2C3AA3DCA5}"/>
    <dgm:cxn modelId="{120183D7-973A-4C39-8DF5-6EC63B6863BA}" type="presOf" srcId="{46D9BCF4-19F0-4883-B43E-0EC960D099B3}" destId="{CFCCEDE2-B287-4572-A5AA-7D4DD1C7BFB6}" srcOrd="0" destOrd="0" presId="urn:microsoft.com/office/officeart/2005/8/layout/hList1"/>
    <dgm:cxn modelId="{A8E81C46-A5CA-41B6-B5EB-15AC41BA099B}" srcId="{AF1AA58B-1EE4-4A4B-A063-A276D891C45D}" destId="{3F4841E3-DB93-4775-BB26-057C7D4F0C00}" srcOrd="6" destOrd="0" parTransId="{6D46E9A5-87D0-4467-930E-F3E9116957BC}" sibTransId="{ADB75530-67DE-4C3E-AD92-2A95F7E8FA47}"/>
    <dgm:cxn modelId="{F08AC648-5839-40CE-990B-46149A6C9FB5}" type="presOf" srcId="{0E2BBB1E-1BD0-4D1E-A1A5-06116AAE5CF8}" destId="{FB422A96-61B4-4BDA-9911-B322D8FE8F38}" srcOrd="0" destOrd="0" presId="urn:microsoft.com/office/officeart/2005/8/layout/hList1"/>
    <dgm:cxn modelId="{FEFA28ED-0FDC-49E3-8E9F-5C4F31A0621A}" srcId="{0E2BBB1E-1BD0-4D1E-A1A5-06116AAE5CF8}" destId="{0209C9EA-8D75-456B-A0CA-9A76D32AC799}" srcOrd="5" destOrd="0" parTransId="{321FCEF2-7B73-4670-A7D4-9C0906CD3B93}" sibTransId="{B13D7F60-62A5-49F4-97FA-8E3407E835DE}"/>
    <dgm:cxn modelId="{B8A9DB93-52FF-470C-933E-1D0554207AFA}" type="presOf" srcId="{EE3B4DED-E95B-4B99-9F8C-9296B4339CF1}" destId="{B1E7D744-B25B-4C5C-BB2E-7BB1C5548C09}" srcOrd="0" destOrd="3" presId="urn:microsoft.com/office/officeart/2005/8/layout/hList1"/>
    <dgm:cxn modelId="{4D7940CD-535C-4026-9A99-1408CABE807A}" srcId="{AF1AA58B-1EE4-4A4B-A063-A276D891C45D}" destId="{4DC4CE01-2CB0-4BAB-9AC3-900D696BBE76}" srcOrd="1" destOrd="0" parTransId="{13083CF9-632C-4F8D-A32D-FBEA00B7420A}" sibTransId="{466A4832-56B6-45F1-A13D-EDD881BAE4C1}"/>
    <dgm:cxn modelId="{0D8765B9-BFC0-45BB-BAD3-33E662B52827}" srcId="{AF1AA58B-1EE4-4A4B-A063-A276D891C45D}" destId="{D88FEC91-773B-4DFF-9240-404536D9323C}" srcOrd="5" destOrd="0" parTransId="{045219C9-DE7C-4A70-A3EB-EADEB76BE23F}" sibTransId="{AD71E9AF-8652-4D2D-ACB4-66D9929FE1C3}"/>
    <dgm:cxn modelId="{F49BA465-EA20-4C7A-8AD7-1D7C131BAAB6}" type="presOf" srcId="{3F4841E3-DB93-4775-BB26-057C7D4F0C00}" destId="{B1E7D744-B25B-4C5C-BB2E-7BB1C5548C09}" srcOrd="0" destOrd="6" presId="urn:microsoft.com/office/officeart/2005/8/layout/hList1"/>
    <dgm:cxn modelId="{324355CE-4266-4B40-A7FF-B71FCA491284}" srcId="{AF1AA58B-1EE4-4A4B-A063-A276D891C45D}" destId="{EE3B4DED-E95B-4B99-9F8C-9296B4339CF1}" srcOrd="3" destOrd="0" parTransId="{1512F234-539D-4D1E-89FB-57C1766F04A6}" sibTransId="{D317F04C-A530-41D4-A768-93D96881B2AA}"/>
    <dgm:cxn modelId="{7B9CDDEB-A176-4296-94AD-4ED299DA0807}" type="presOf" srcId="{63F98561-666B-4F7F-9BB1-F81A9BF941DA}" destId="{3E698F3E-E88D-4280-A9F1-C339998213FF}" srcOrd="0" destOrd="3" presId="urn:microsoft.com/office/officeart/2005/8/layout/hList1"/>
    <dgm:cxn modelId="{215E47C2-3090-40F9-9B16-F665656E9035}" type="presOf" srcId="{4063FDC9-A77C-4BA9-9DA2-D7FE575F7033}" destId="{3E698F3E-E88D-4280-A9F1-C339998213FF}" srcOrd="0" destOrd="2" presId="urn:microsoft.com/office/officeart/2005/8/layout/hList1"/>
    <dgm:cxn modelId="{E1271354-82D0-4141-976A-EF2DC487545C}" type="presOf" srcId="{3F68E5B6-C903-41EB-BA8E-9C94013694F8}" destId="{B1E7D744-B25B-4C5C-BB2E-7BB1C5548C09}" srcOrd="0" destOrd="2" presId="urn:microsoft.com/office/officeart/2005/8/layout/hList1"/>
    <dgm:cxn modelId="{17B2E994-AC5E-4234-A57B-EB5DFD88EF54}" type="presOf" srcId="{6007ED4A-9223-44E2-AF3E-080B16586EB6}" destId="{3E698F3E-E88D-4280-A9F1-C339998213FF}" srcOrd="0" destOrd="4" presId="urn:microsoft.com/office/officeart/2005/8/layout/hList1"/>
    <dgm:cxn modelId="{89902EB1-379C-446E-A2BD-F8B2621B3D11}" srcId="{AF1AA58B-1EE4-4A4B-A063-A276D891C45D}" destId="{3F68E5B6-C903-41EB-BA8E-9C94013694F8}" srcOrd="2" destOrd="0" parTransId="{49C7DE42-50E0-4C44-8CC7-1E5D91E94A44}" sibTransId="{922645B3-B527-437F-B09F-8761FFA1F85B}"/>
    <dgm:cxn modelId="{F9FA9324-35C8-4531-A10A-17C93AE16DF7}" srcId="{AF1AA58B-1EE4-4A4B-A063-A276D891C45D}" destId="{F74A3CEF-321B-4645-93A5-D73495E6C3FE}" srcOrd="0" destOrd="0" parTransId="{E3B12736-8574-43FA-90BE-E4CCFC3BEB17}" sibTransId="{1D81D16B-0A44-4857-A9D5-98EA8938CE16}"/>
    <dgm:cxn modelId="{439F2C1D-3A07-41F3-80B5-B62E64077750}" type="presOf" srcId="{04E75A75-ECA0-4A1C-A4E4-B078B996F764}" destId="{B1E7D744-B25B-4C5C-BB2E-7BB1C5548C09}" srcOrd="0" destOrd="4" presId="urn:microsoft.com/office/officeart/2005/8/layout/hList1"/>
    <dgm:cxn modelId="{18E9C1F7-52A3-4CD8-A40E-63955AD0D126}" type="presOf" srcId="{F74A3CEF-321B-4645-93A5-D73495E6C3FE}" destId="{B1E7D744-B25B-4C5C-BB2E-7BB1C5548C09}" srcOrd="0" destOrd="0" presId="urn:microsoft.com/office/officeart/2005/8/layout/hList1"/>
    <dgm:cxn modelId="{A42A0C2A-6146-4460-A887-FF836865ADB3}" type="presParOf" srcId="{CFCCEDE2-B287-4572-A5AA-7D4DD1C7BFB6}" destId="{B0B74C71-4766-4CB9-9829-139D438159AE}" srcOrd="0" destOrd="0" presId="urn:microsoft.com/office/officeart/2005/8/layout/hList1"/>
    <dgm:cxn modelId="{23E59A82-E015-47B6-9060-1761A670DA8D}" type="presParOf" srcId="{B0B74C71-4766-4CB9-9829-139D438159AE}" destId="{FB422A96-61B4-4BDA-9911-B322D8FE8F38}" srcOrd="0" destOrd="0" presId="urn:microsoft.com/office/officeart/2005/8/layout/hList1"/>
    <dgm:cxn modelId="{2ED28850-3DA8-4597-8F9D-B0B4BEE4F961}" type="presParOf" srcId="{B0B74C71-4766-4CB9-9829-139D438159AE}" destId="{3E698F3E-E88D-4280-A9F1-C339998213FF}" srcOrd="1" destOrd="0" presId="urn:microsoft.com/office/officeart/2005/8/layout/hList1"/>
    <dgm:cxn modelId="{6F4865A0-E731-4304-8B76-94022EDA59D5}" type="presParOf" srcId="{CFCCEDE2-B287-4572-A5AA-7D4DD1C7BFB6}" destId="{0F20C2EC-970F-4255-ACCF-4561EADF72C5}" srcOrd="1" destOrd="0" presId="urn:microsoft.com/office/officeart/2005/8/layout/hList1"/>
    <dgm:cxn modelId="{F70C43F6-41AA-4802-BA39-BA5DC20DCEA2}" type="presParOf" srcId="{CFCCEDE2-B287-4572-A5AA-7D4DD1C7BFB6}" destId="{ECC2698F-38EF-4F5E-8DB9-E98E1BCD5328}" srcOrd="2" destOrd="0" presId="urn:microsoft.com/office/officeart/2005/8/layout/hList1"/>
    <dgm:cxn modelId="{1F573BB1-1516-4601-98C5-FDD27AD66704}" type="presParOf" srcId="{ECC2698F-38EF-4F5E-8DB9-E98E1BCD5328}" destId="{9BD4649F-9BB9-4F69-8B0C-CCA99A8C8CD9}" srcOrd="0" destOrd="0" presId="urn:microsoft.com/office/officeart/2005/8/layout/hList1"/>
    <dgm:cxn modelId="{74CB9091-9C7C-41CD-96D5-FC323146116A}" type="presParOf" srcId="{ECC2698F-38EF-4F5E-8DB9-E98E1BCD5328}" destId="{B1E7D744-B25B-4C5C-BB2E-7BB1C5548C09}"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64DC1E6-B13B-4EF1-88D6-85BFBC12B92C}" type="doc">
      <dgm:prSet loTypeId="urn:microsoft.com/office/officeart/2005/8/layout/default" loCatId="list" qsTypeId="urn:microsoft.com/office/officeart/2005/8/quickstyle/3d3" qsCatId="3D" csTypeId="urn:microsoft.com/office/officeart/2005/8/colors/accent4_2" csCatId="accent4" phldr="1"/>
      <dgm:spPr/>
      <dgm:t>
        <a:bodyPr/>
        <a:lstStyle/>
        <a:p>
          <a:endParaRPr lang="en-US"/>
        </a:p>
      </dgm:t>
    </dgm:pt>
    <dgm:pt modelId="{343AC578-CA81-40E7-8F93-ADBC7C0D135C}">
      <dgm:prSet custT="1"/>
      <dgm:spPr/>
      <dgm:t>
        <a:bodyPr/>
        <a:lstStyle/>
        <a:p>
          <a:pPr rtl="0"/>
          <a:r>
            <a:rPr lang="en-US" sz="2000" dirty="0" smtClean="0">
              <a:latin typeface="Arial" pitchFamily="34" charset="0"/>
              <a:cs typeface="Arial" pitchFamily="34" charset="0"/>
            </a:rPr>
            <a:t>Teacher and School Leader Preparation and Professional Development</a:t>
          </a:r>
          <a:endParaRPr lang="en-US" sz="2000" dirty="0">
            <a:latin typeface="Arial" pitchFamily="34" charset="0"/>
            <a:cs typeface="Arial" pitchFamily="34" charset="0"/>
          </a:endParaRPr>
        </a:p>
      </dgm:t>
    </dgm:pt>
    <dgm:pt modelId="{58A93DF5-55E3-44DF-8AE6-4196CAC9FD64}" type="parTrans" cxnId="{D2F5E837-C9D7-47D8-B24D-2C180750D960}">
      <dgm:prSet/>
      <dgm:spPr/>
      <dgm:t>
        <a:bodyPr/>
        <a:lstStyle/>
        <a:p>
          <a:endParaRPr lang="en-US" sz="2000"/>
        </a:p>
      </dgm:t>
    </dgm:pt>
    <dgm:pt modelId="{BE3E0DB6-4C46-49C2-A319-6BF2F189EB91}" type="sibTrans" cxnId="{D2F5E837-C9D7-47D8-B24D-2C180750D960}">
      <dgm:prSet/>
      <dgm:spPr/>
      <dgm:t>
        <a:bodyPr/>
        <a:lstStyle/>
        <a:p>
          <a:endParaRPr lang="en-US" sz="2000"/>
        </a:p>
      </dgm:t>
    </dgm:pt>
    <dgm:pt modelId="{B8435D0D-427D-4A84-832F-736DAA4CC682}">
      <dgm:prSet custT="1"/>
      <dgm:spPr/>
      <dgm:t>
        <a:bodyPr/>
        <a:lstStyle/>
        <a:p>
          <a:pPr rtl="0"/>
          <a:r>
            <a:rPr lang="en-US" sz="2000" dirty="0" smtClean="0">
              <a:latin typeface="Arial" pitchFamily="34" charset="0"/>
              <a:cs typeface="Arial" pitchFamily="34" charset="0"/>
            </a:rPr>
            <a:t>New K-12 Curricular Materials</a:t>
          </a:r>
          <a:endParaRPr lang="en-US" sz="2000" dirty="0">
            <a:latin typeface="Arial" pitchFamily="34" charset="0"/>
            <a:cs typeface="Arial" pitchFamily="34" charset="0"/>
          </a:endParaRPr>
        </a:p>
      </dgm:t>
    </dgm:pt>
    <dgm:pt modelId="{19EC4D7A-4BFE-465D-ABD0-A56EA9942F74}" type="parTrans" cxnId="{C0F6CD4D-0AE6-4673-B62B-E15BE541747E}">
      <dgm:prSet/>
      <dgm:spPr/>
      <dgm:t>
        <a:bodyPr/>
        <a:lstStyle/>
        <a:p>
          <a:endParaRPr lang="en-US" sz="2000"/>
        </a:p>
      </dgm:t>
    </dgm:pt>
    <dgm:pt modelId="{EA0AFBA0-7FD3-4F2A-930E-66B0C3E14F6E}" type="sibTrans" cxnId="{C0F6CD4D-0AE6-4673-B62B-E15BE541747E}">
      <dgm:prSet/>
      <dgm:spPr/>
      <dgm:t>
        <a:bodyPr/>
        <a:lstStyle/>
        <a:p>
          <a:endParaRPr lang="en-US" sz="2000"/>
        </a:p>
      </dgm:t>
    </dgm:pt>
    <dgm:pt modelId="{1928F075-8E68-4F91-9508-D4FEE8354BDE}">
      <dgm:prSet custT="1"/>
      <dgm:spPr>
        <a:solidFill>
          <a:schemeClr val="accent2"/>
        </a:solidFill>
      </dgm:spPr>
      <dgm:t>
        <a:bodyPr/>
        <a:lstStyle/>
        <a:p>
          <a:pPr rtl="0"/>
          <a:r>
            <a:rPr lang="en-US" sz="2000" dirty="0" smtClean="0">
              <a:latin typeface="Arial" pitchFamily="34" charset="0"/>
              <a:cs typeface="Arial" pitchFamily="34" charset="0"/>
            </a:rPr>
            <a:t>High School Interventions (early college, dual enrollment, etc.)</a:t>
          </a:r>
          <a:endParaRPr lang="en-US" sz="2000" dirty="0">
            <a:latin typeface="Arial" pitchFamily="34" charset="0"/>
            <a:cs typeface="Arial" pitchFamily="34" charset="0"/>
          </a:endParaRPr>
        </a:p>
      </dgm:t>
    </dgm:pt>
    <dgm:pt modelId="{1DD80511-7773-453F-AAE1-084FCECA03FE}" type="parTrans" cxnId="{93638F96-DEFC-47D4-B21D-46CE1F48E087}">
      <dgm:prSet/>
      <dgm:spPr/>
      <dgm:t>
        <a:bodyPr/>
        <a:lstStyle/>
        <a:p>
          <a:endParaRPr lang="en-US" sz="2000"/>
        </a:p>
      </dgm:t>
    </dgm:pt>
    <dgm:pt modelId="{E13B31AB-775F-4E75-BC9D-97DAFD752E77}" type="sibTrans" cxnId="{93638F96-DEFC-47D4-B21D-46CE1F48E087}">
      <dgm:prSet/>
      <dgm:spPr/>
      <dgm:t>
        <a:bodyPr/>
        <a:lstStyle/>
        <a:p>
          <a:endParaRPr lang="en-US" sz="2000"/>
        </a:p>
      </dgm:t>
    </dgm:pt>
    <dgm:pt modelId="{5945F3CE-5AC3-4CFE-B5FB-0439BB781E49}">
      <dgm:prSet custT="1"/>
      <dgm:spPr/>
      <dgm:t>
        <a:bodyPr/>
        <a:lstStyle/>
        <a:p>
          <a:pPr rtl="0"/>
          <a:r>
            <a:rPr lang="en-US" sz="2000" dirty="0" smtClean="0">
              <a:latin typeface="Arial" pitchFamily="34" charset="0"/>
              <a:cs typeface="Arial" pitchFamily="34" charset="0"/>
            </a:rPr>
            <a:t>Aligned Curricula (adult, developmental, and general education)</a:t>
          </a:r>
          <a:endParaRPr lang="en-US" sz="2000" dirty="0">
            <a:latin typeface="Arial" pitchFamily="34" charset="0"/>
            <a:cs typeface="Arial" pitchFamily="34" charset="0"/>
          </a:endParaRPr>
        </a:p>
      </dgm:t>
    </dgm:pt>
    <dgm:pt modelId="{8FB8F1D3-1A97-4553-BF30-BC73E5EE6028}" type="parTrans" cxnId="{1E3CFCA7-63BB-4BD8-888D-1931CEADC36B}">
      <dgm:prSet/>
      <dgm:spPr/>
      <dgm:t>
        <a:bodyPr/>
        <a:lstStyle/>
        <a:p>
          <a:endParaRPr lang="en-US" sz="2000"/>
        </a:p>
      </dgm:t>
    </dgm:pt>
    <dgm:pt modelId="{90DEEC5D-4800-4FDE-B025-E87693155322}" type="sibTrans" cxnId="{1E3CFCA7-63BB-4BD8-888D-1931CEADC36B}">
      <dgm:prSet/>
      <dgm:spPr/>
      <dgm:t>
        <a:bodyPr/>
        <a:lstStyle/>
        <a:p>
          <a:endParaRPr lang="en-US" sz="2000"/>
        </a:p>
      </dgm:t>
    </dgm:pt>
    <dgm:pt modelId="{03EFF7B9-A028-4812-A346-D21CED3A21E9}">
      <dgm:prSet custT="1"/>
      <dgm:spPr>
        <a:solidFill>
          <a:schemeClr val="accent2"/>
        </a:solidFill>
      </dgm:spPr>
      <dgm:t>
        <a:bodyPr/>
        <a:lstStyle/>
        <a:p>
          <a:pPr rtl="0"/>
          <a:r>
            <a:rPr lang="en-US" sz="2000" dirty="0" smtClean="0">
              <a:latin typeface="Arial" pitchFamily="34" charset="0"/>
              <a:cs typeface="Arial" pitchFamily="34" charset="0"/>
            </a:rPr>
            <a:t>Clear Expectations (Assessments, Course Requirements)</a:t>
          </a:r>
          <a:endParaRPr lang="en-US" sz="2000" dirty="0">
            <a:latin typeface="Arial" pitchFamily="34" charset="0"/>
            <a:cs typeface="Arial" pitchFamily="34" charset="0"/>
          </a:endParaRPr>
        </a:p>
      </dgm:t>
    </dgm:pt>
    <dgm:pt modelId="{C110926D-800D-46E0-9BFD-536AAB2C9562}" type="parTrans" cxnId="{5A8FDC14-E676-4A56-AC54-18C6C5EC5131}">
      <dgm:prSet/>
      <dgm:spPr/>
      <dgm:t>
        <a:bodyPr/>
        <a:lstStyle/>
        <a:p>
          <a:endParaRPr lang="en-US" sz="2000"/>
        </a:p>
      </dgm:t>
    </dgm:pt>
    <dgm:pt modelId="{737AADC2-0B21-42CF-9AB5-668C8B560D2E}" type="sibTrans" cxnId="{5A8FDC14-E676-4A56-AC54-18C6C5EC5131}">
      <dgm:prSet/>
      <dgm:spPr/>
      <dgm:t>
        <a:bodyPr/>
        <a:lstStyle/>
        <a:p>
          <a:endParaRPr lang="en-US" sz="2000"/>
        </a:p>
      </dgm:t>
    </dgm:pt>
    <dgm:pt modelId="{F132EF04-85C7-4809-B10F-7F1A1142C4B6}" type="pres">
      <dgm:prSet presAssocID="{C64DC1E6-B13B-4EF1-88D6-85BFBC12B92C}" presName="diagram" presStyleCnt="0">
        <dgm:presLayoutVars>
          <dgm:dir/>
          <dgm:resizeHandles val="exact"/>
        </dgm:presLayoutVars>
      </dgm:prSet>
      <dgm:spPr/>
      <dgm:t>
        <a:bodyPr/>
        <a:lstStyle/>
        <a:p>
          <a:endParaRPr lang="en-US"/>
        </a:p>
      </dgm:t>
    </dgm:pt>
    <dgm:pt modelId="{418A672F-F943-4B9C-A850-B81EEA067824}" type="pres">
      <dgm:prSet presAssocID="{343AC578-CA81-40E7-8F93-ADBC7C0D135C}" presName="node" presStyleLbl="node1" presStyleIdx="0" presStyleCnt="5">
        <dgm:presLayoutVars>
          <dgm:bulletEnabled val="1"/>
        </dgm:presLayoutVars>
      </dgm:prSet>
      <dgm:spPr/>
      <dgm:t>
        <a:bodyPr/>
        <a:lstStyle/>
        <a:p>
          <a:endParaRPr lang="en-US"/>
        </a:p>
      </dgm:t>
    </dgm:pt>
    <dgm:pt modelId="{4B058DE4-FFCC-486E-BB42-0A58501787E9}" type="pres">
      <dgm:prSet presAssocID="{BE3E0DB6-4C46-49C2-A319-6BF2F189EB91}" presName="sibTrans" presStyleCnt="0"/>
      <dgm:spPr/>
      <dgm:t>
        <a:bodyPr/>
        <a:lstStyle/>
        <a:p>
          <a:endParaRPr lang="en-US"/>
        </a:p>
      </dgm:t>
    </dgm:pt>
    <dgm:pt modelId="{3C635C37-81F0-425F-888C-C6FC35BFC5D6}" type="pres">
      <dgm:prSet presAssocID="{03EFF7B9-A028-4812-A346-D21CED3A21E9}" presName="node" presStyleLbl="node1" presStyleIdx="1" presStyleCnt="5">
        <dgm:presLayoutVars>
          <dgm:bulletEnabled val="1"/>
        </dgm:presLayoutVars>
      </dgm:prSet>
      <dgm:spPr/>
      <dgm:t>
        <a:bodyPr/>
        <a:lstStyle/>
        <a:p>
          <a:endParaRPr lang="en-US"/>
        </a:p>
      </dgm:t>
    </dgm:pt>
    <dgm:pt modelId="{5B3ABB21-7F48-4F37-B141-77E95D4AF73F}" type="pres">
      <dgm:prSet presAssocID="{737AADC2-0B21-42CF-9AB5-668C8B560D2E}" presName="sibTrans" presStyleCnt="0"/>
      <dgm:spPr/>
      <dgm:t>
        <a:bodyPr/>
        <a:lstStyle/>
        <a:p>
          <a:endParaRPr lang="en-US"/>
        </a:p>
      </dgm:t>
    </dgm:pt>
    <dgm:pt modelId="{94C2D7E6-7BDE-4B90-BF73-6B2EFB856D7C}" type="pres">
      <dgm:prSet presAssocID="{5945F3CE-5AC3-4CFE-B5FB-0439BB781E49}" presName="node" presStyleLbl="node1" presStyleIdx="2" presStyleCnt="5">
        <dgm:presLayoutVars>
          <dgm:bulletEnabled val="1"/>
        </dgm:presLayoutVars>
      </dgm:prSet>
      <dgm:spPr/>
      <dgm:t>
        <a:bodyPr/>
        <a:lstStyle/>
        <a:p>
          <a:endParaRPr lang="en-US"/>
        </a:p>
      </dgm:t>
    </dgm:pt>
    <dgm:pt modelId="{5A947720-FD15-4040-8870-5AAF794E6FDD}" type="pres">
      <dgm:prSet presAssocID="{90DEEC5D-4800-4FDE-B025-E87693155322}" presName="sibTrans" presStyleCnt="0"/>
      <dgm:spPr/>
      <dgm:t>
        <a:bodyPr/>
        <a:lstStyle/>
        <a:p>
          <a:endParaRPr lang="en-US"/>
        </a:p>
      </dgm:t>
    </dgm:pt>
    <dgm:pt modelId="{58AF6D97-62D3-4B9D-87AB-A34482D33783}" type="pres">
      <dgm:prSet presAssocID="{1928F075-8E68-4F91-9508-D4FEE8354BDE}" presName="node" presStyleLbl="node1" presStyleIdx="3" presStyleCnt="5">
        <dgm:presLayoutVars>
          <dgm:bulletEnabled val="1"/>
        </dgm:presLayoutVars>
      </dgm:prSet>
      <dgm:spPr/>
      <dgm:t>
        <a:bodyPr/>
        <a:lstStyle/>
        <a:p>
          <a:endParaRPr lang="en-US"/>
        </a:p>
      </dgm:t>
    </dgm:pt>
    <dgm:pt modelId="{C31948D5-0178-4CC4-B030-8DCE2FF55BD7}" type="pres">
      <dgm:prSet presAssocID="{E13B31AB-775F-4E75-BC9D-97DAFD752E77}" presName="sibTrans" presStyleCnt="0"/>
      <dgm:spPr/>
      <dgm:t>
        <a:bodyPr/>
        <a:lstStyle/>
        <a:p>
          <a:endParaRPr lang="en-US"/>
        </a:p>
      </dgm:t>
    </dgm:pt>
    <dgm:pt modelId="{C0790DB1-CCDA-44F2-8651-E906A9ADB381}" type="pres">
      <dgm:prSet presAssocID="{B8435D0D-427D-4A84-832F-736DAA4CC682}" presName="node" presStyleLbl="node1" presStyleIdx="4" presStyleCnt="5">
        <dgm:presLayoutVars>
          <dgm:bulletEnabled val="1"/>
        </dgm:presLayoutVars>
      </dgm:prSet>
      <dgm:spPr/>
      <dgm:t>
        <a:bodyPr/>
        <a:lstStyle/>
        <a:p>
          <a:endParaRPr lang="en-US"/>
        </a:p>
      </dgm:t>
    </dgm:pt>
  </dgm:ptLst>
  <dgm:cxnLst>
    <dgm:cxn modelId="{1E3CFCA7-63BB-4BD8-888D-1931CEADC36B}" srcId="{C64DC1E6-B13B-4EF1-88D6-85BFBC12B92C}" destId="{5945F3CE-5AC3-4CFE-B5FB-0439BB781E49}" srcOrd="2" destOrd="0" parTransId="{8FB8F1D3-1A97-4553-BF30-BC73E5EE6028}" sibTransId="{90DEEC5D-4800-4FDE-B025-E87693155322}"/>
    <dgm:cxn modelId="{D2F5E837-C9D7-47D8-B24D-2C180750D960}" srcId="{C64DC1E6-B13B-4EF1-88D6-85BFBC12B92C}" destId="{343AC578-CA81-40E7-8F93-ADBC7C0D135C}" srcOrd="0" destOrd="0" parTransId="{58A93DF5-55E3-44DF-8AE6-4196CAC9FD64}" sibTransId="{BE3E0DB6-4C46-49C2-A319-6BF2F189EB91}"/>
    <dgm:cxn modelId="{4B07D91D-705A-4F9E-861D-E23450944902}" type="presOf" srcId="{343AC578-CA81-40E7-8F93-ADBC7C0D135C}" destId="{418A672F-F943-4B9C-A850-B81EEA067824}" srcOrd="0" destOrd="0" presId="urn:microsoft.com/office/officeart/2005/8/layout/default"/>
    <dgm:cxn modelId="{1CCBC956-456E-4376-BA5C-5A6A2D8CEA31}" type="presOf" srcId="{5945F3CE-5AC3-4CFE-B5FB-0439BB781E49}" destId="{94C2D7E6-7BDE-4B90-BF73-6B2EFB856D7C}" srcOrd="0" destOrd="0" presId="urn:microsoft.com/office/officeart/2005/8/layout/default"/>
    <dgm:cxn modelId="{82A902FD-8E0D-43B0-9543-37E492F7FDE6}" type="presOf" srcId="{1928F075-8E68-4F91-9508-D4FEE8354BDE}" destId="{58AF6D97-62D3-4B9D-87AB-A34482D33783}" srcOrd="0" destOrd="0" presId="urn:microsoft.com/office/officeart/2005/8/layout/default"/>
    <dgm:cxn modelId="{C0F6CD4D-0AE6-4673-B62B-E15BE541747E}" srcId="{C64DC1E6-B13B-4EF1-88D6-85BFBC12B92C}" destId="{B8435D0D-427D-4A84-832F-736DAA4CC682}" srcOrd="4" destOrd="0" parTransId="{19EC4D7A-4BFE-465D-ABD0-A56EA9942F74}" sibTransId="{EA0AFBA0-7FD3-4F2A-930E-66B0C3E14F6E}"/>
    <dgm:cxn modelId="{9231AE08-6BFA-4F9B-AEAD-4FC0942385BC}" type="presOf" srcId="{B8435D0D-427D-4A84-832F-736DAA4CC682}" destId="{C0790DB1-CCDA-44F2-8651-E906A9ADB381}" srcOrd="0" destOrd="0" presId="urn:microsoft.com/office/officeart/2005/8/layout/default"/>
    <dgm:cxn modelId="{6AD4235D-CA3C-40EC-9436-6CC8BFD3C708}" type="presOf" srcId="{C64DC1E6-B13B-4EF1-88D6-85BFBC12B92C}" destId="{F132EF04-85C7-4809-B10F-7F1A1142C4B6}" srcOrd="0" destOrd="0" presId="urn:microsoft.com/office/officeart/2005/8/layout/default"/>
    <dgm:cxn modelId="{93638F96-DEFC-47D4-B21D-46CE1F48E087}" srcId="{C64DC1E6-B13B-4EF1-88D6-85BFBC12B92C}" destId="{1928F075-8E68-4F91-9508-D4FEE8354BDE}" srcOrd="3" destOrd="0" parTransId="{1DD80511-7773-453F-AAE1-084FCECA03FE}" sibTransId="{E13B31AB-775F-4E75-BC9D-97DAFD752E77}"/>
    <dgm:cxn modelId="{5A8FDC14-E676-4A56-AC54-18C6C5EC5131}" srcId="{C64DC1E6-B13B-4EF1-88D6-85BFBC12B92C}" destId="{03EFF7B9-A028-4812-A346-D21CED3A21E9}" srcOrd="1" destOrd="0" parTransId="{C110926D-800D-46E0-9BFD-536AAB2C9562}" sibTransId="{737AADC2-0B21-42CF-9AB5-668C8B560D2E}"/>
    <dgm:cxn modelId="{472633D3-E695-4B66-B0E7-97185459E4AC}" type="presOf" srcId="{03EFF7B9-A028-4812-A346-D21CED3A21E9}" destId="{3C635C37-81F0-425F-888C-C6FC35BFC5D6}" srcOrd="0" destOrd="0" presId="urn:microsoft.com/office/officeart/2005/8/layout/default"/>
    <dgm:cxn modelId="{43EE8117-B609-45E7-B9AD-B5D6493505BF}" type="presParOf" srcId="{F132EF04-85C7-4809-B10F-7F1A1142C4B6}" destId="{418A672F-F943-4B9C-A850-B81EEA067824}" srcOrd="0" destOrd="0" presId="urn:microsoft.com/office/officeart/2005/8/layout/default"/>
    <dgm:cxn modelId="{37385FEA-C55B-45B0-9B6F-D5A916EFB3C2}" type="presParOf" srcId="{F132EF04-85C7-4809-B10F-7F1A1142C4B6}" destId="{4B058DE4-FFCC-486E-BB42-0A58501787E9}" srcOrd="1" destOrd="0" presId="urn:microsoft.com/office/officeart/2005/8/layout/default"/>
    <dgm:cxn modelId="{31F26ED9-0653-4C23-A62D-B38E828054AB}" type="presParOf" srcId="{F132EF04-85C7-4809-B10F-7F1A1142C4B6}" destId="{3C635C37-81F0-425F-888C-C6FC35BFC5D6}" srcOrd="2" destOrd="0" presId="urn:microsoft.com/office/officeart/2005/8/layout/default"/>
    <dgm:cxn modelId="{5E8F11BA-EEFA-4138-9C37-A0D7081B46F6}" type="presParOf" srcId="{F132EF04-85C7-4809-B10F-7F1A1142C4B6}" destId="{5B3ABB21-7F48-4F37-B141-77E95D4AF73F}" srcOrd="3" destOrd="0" presId="urn:microsoft.com/office/officeart/2005/8/layout/default"/>
    <dgm:cxn modelId="{9DC65CCA-A772-41C7-8B0A-4368FADE8D27}" type="presParOf" srcId="{F132EF04-85C7-4809-B10F-7F1A1142C4B6}" destId="{94C2D7E6-7BDE-4B90-BF73-6B2EFB856D7C}" srcOrd="4" destOrd="0" presId="urn:microsoft.com/office/officeart/2005/8/layout/default"/>
    <dgm:cxn modelId="{BFE111D1-75C3-4FFF-A64F-5FFF791BA5EE}" type="presParOf" srcId="{F132EF04-85C7-4809-B10F-7F1A1142C4B6}" destId="{5A947720-FD15-4040-8870-5AAF794E6FDD}" srcOrd="5" destOrd="0" presId="urn:microsoft.com/office/officeart/2005/8/layout/default"/>
    <dgm:cxn modelId="{9F866B1F-AF0B-4089-90DB-0A454C0C0EA4}" type="presParOf" srcId="{F132EF04-85C7-4809-B10F-7F1A1142C4B6}" destId="{58AF6D97-62D3-4B9D-87AB-A34482D33783}" srcOrd="6" destOrd="0" presId="urn:microsoft.com/office/officeart/2005/8/layout/default"/>
    <dgm:cxn modelId="{5C5CD15B-1402-4631-BEAA-742825D6FA2C}" type="presParOf" srcId="{F132EF04-85C7-4809-B10F-7F1A1142C4B6}" destId="{C31948D5-0178-4CC4-B030-8DCE2FF55BD7}" srcOrd="7" destOrd="0" presId="urn:microsoft.com/office/officeart/2005/8/layout/default"/>
    <dgm:cxn modelId="{746B8D44-D29E-43A2-ACA1-08EB3A194966}" type="presParOf" srcId="{F132EF04-85C7-4809-B10F-7F1A1142C4B6}" destId="{C0790DB1-CCDA-44F2-8651-E906A9ADB381}"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074F80F-7A10-4EC0-A4DB-D695A906C5C2}" type="doc">
      <dgm:prSet loTypeId="urn:microsoft.com/office/officeart/2005/8/layout/process3" loCatId="process" qsTypeId="urn:microsoft.com/office/officeart/2005/8/quickstyle/3d3" qsCatId="3D" csTypeId="urn:microsoft.com/office/officeart/2005/8/colors/accent1_2" csCatId="accent1" phldr="1"/>
      <dgm:spPr/>
      <dgm:t>
        <a:bodyPr/>
        <a:lstStyle/>
        <a:p>
          <a:endParaRPr lang="en-US"/>
        </a:p>
      </dgm:t>
    </dgm:pt>
    <dgm:pt modelId="{030FEC34-A4F8-4B7C-94C9-E7DB9B33557D}">
      <dgm:prSet phldrT="[Text]" custT="1">
        <dgm:style>
          <a:lnRef idx="2">
            <a:schemeClr val="dk1">
              <a:shade val="50000"/>
            </a:schemeClr>
          </a:lnRef>
          <a:fillRef idx="1">
            <a:schemeClr val="dk1"/>
          </a:fillRef>
          <a:effectRef idx="0">
            <a:schemeClr val="dk1"/>
          </a:effectRef>
          <a:fontRef idx="minor">
            <a:schemeClr val="lt1"/>
          </a:fontRef>
        </dgm:style>
      </dgm:prSet>
      <dgm:spPr>
        <a:ln>
          <a:noFill/>
        </a:ln>
      </dgm:spPr>
      <dgm:t>
        <a:bodyPr/>
        <a:lstStyle/>
        <a:p>
          <a:pPr algn="ctr"/>
          <a:r>
            <a:rPr lang="en-US" sz="2000" b="1" dirty="0" smtClean="0">
              <a:latin typeface="Arial" pitchFamily="34" charset="0"/>
              <a:cs typeface="Arial" pitchFamily="34" charset="0"/>
            </a:rPr>
            <a:t>Typical Readiness Testing Today</a:t>
          </a:r>
          <a:endParaRPr lang="en-US" sz="2000" b="1" dirty="0">
            <a:latin typeface="Arial" pitchFamily="34" charset="0"/>
            <a:cs typeface="Arial" pitchFamily="34" charset="0"/>
          </a:endParaRPr>
        </a:p>
      </dgm:t>
    </dgm:pt>
    <dgm:pt modelId="{4F3C1311-88B7-4EA2-A23E-595EE45C763B}" type="parTrans" cxnId="{42C68158-8BF6-4AD1-A675-53A474580C86}">
      <dgm:prSet/>
      <dgm:spPr/>
      <dgm:t>
        <a:bodyPr/>
        <a:lstStyle/>
        <a:p>
          <a:endParaRPr lang="en-US"/>
        </a:p>
      </dgm:t>
    </dgm:pt>
    <dgm:pt modelId="{D44C4B6F-76D1-4860-AE07-8B72224040FB}" type="sibTrans" cxnId="{42C68158-8BF6-4AD1-A675-53A474580C86}">
      <dgm:prSet>
        <dgm:style>
          <a:lnRef idx="2">
            <a:schemeClr val="dk1">
              <a:shade val="50000"/>
            </a:schemeClr>
          </a:lnRef>
          <a:fillRef idx="1">
            <a:schemeClr val="dk1"/>
          </a:fillRef>
          <a:effectRef idx="0">
            <a:schemeClr val="dk1"/>
          </a:effectRef>
          <a:fontRef idx="minor">
            <a:schemeClr val="lt1"/>
          </a:fontRef>
        </dgm:style>
      </dgm:prSet>
      <dgm:spPr>
        <a:solidFill>
          <a:srgbClr val="0085AD"/>
        </a:solidFill>
        <a:ln>
          <a:noFill/>
        </a:ln>
        <a:scene3d>
          <a:camera prst="orthographicFront">
            <a:rot lat="0" lon="0" rev="0"/>
          </a:camera>
          <a:lightRig rig="contrasting" dir="t">
            <a:rot lat="0" lon="0" rev="1200000"/>
          </a:lightRig>
        </a:scene3d>
        <a:sp3d z="-182000">
          <a:bevelT/>
        </a:sp3d>
      </dgm:spPr>
      <dgm:t>
        <a:bodyPr/>
        <a:lstStyle/>
        <a:p>
          <a:endParaRPr lang="en-US"/>
        </a:p>
      </dgm:t>
    </dgm:pt>
    <dgm:pt modelId="{36252181-8817-4A30-965C-2BFDEA6BB168}">
      <dgm:prSet phldrT="[Text]" custT="1"/>
      <dgm:spPr/>
      <dgm:t>
        <a:bodyPr/>
        <a:lstStyle/>
        <a:p>
          <a:r>
            <a:rPr lang="en-US" sz="1700" dirty="0" smtClean="0">
              <a:solidFill>
                <a:schemeClr val="tx2"/>
              </a:solidFill>
              <a:latin typeface="Arial" pitchFamily="34" charset="0"/>
              <a:cs typeface="Arial" pitchFamily="34" charset="0"/>
            </a:rPr>
            <a:t>Each college or system sets its own standards and selects its own measures.</a:t>
          </a:r>
          <a:endParaRPr lang="en-US" sz="1700" dirty="0">
            <a:solidFill>
              <a:schemeClr val="tx2"/>
            </a:solidFill>
            <a:latin typeface="Arial" pitchFamily="34" charset="0"/>
            <a:cs typeface="Arial" pitchFamily="34" charset="0"/>
          </a:endParaRPr>
        </a:p>
      </dgm:t>
    </dgm:pt>
    <dgm:pt modelId="{71B02C8C-BD34-4D7D-8B65-4C70A7DD8D09}" type="parTrans" cxnId="{2B61DB76-DA05-4543-93E4-50864E6233EC}">
      <dgm:prSet/>
      <dgm:spPr/>
      <dgm:t>
        <a:bodyPr/>
        <a:lstStyle/>
        <a:p>
          <a:endParaRPr lang="en-US"/>
        </a:p>
      </dgm:t>
    </dgm:pt>
    <dgm:pt modelId="{A54324FF-56FF-45E8-ACAF-2E9DA3232578}" type="sibTrans" cxnId="{2B61DB76-DA05-4543-93E4-50864E6233EC}">
      <dgm:prSet/>
      <dgm:spPr/>
      <dgm:t>
        <a:bodyPr/>
        <a:lstStyle/>
        <a:p>
          <a:endParaRPr lang="en-US"/>
        </a:p>
      </dgm:t>
    </dgm:pt>
    <dgm:pt modelId="{719590F9-4214-4642-B0AC-B2F3FEBA9EBA}">
      <dgm:prSet phldrT="[Text]" custT="1">
        <dgm:style>
          <a:lnRef idx="2">
            <a:schemeClr val="dk1">
              <a:shade val="50000"/>
            </a:schemeClr>
          </a:lnRef>
          <a:fillRef idx="1">
            <a:schemeClr val="dk1"/>
          </a:fillRef>
          <a:effectRef idx="0">
            <a:schemeClr val="dk1"/>
          </a:effectRef>
          <a:fontRef idx="minor">
            <a:schemeClr val="lt1"/>
          </a:fontRef>
        </dgm:style>
      </dgm:prSet>
      <dgm:spPr>
        <a:ln>
          <a:noFill/>
        </a:ln>
      </dgm:spPr>
      <dgm:t>
        <a:bodyPr/>
        <a:lstStyle/>
        <a:p>
          <a:pPr algn="ctr"/>
          <a:r>
            <a:rPr lang="en-US" sz="2000" b="1" dirty="0" smtClean="0">
              <a:latin typeface="Arial" pitchFamily="34" charset="0"/>
              <a:cs typeface="Arial" pitchFamily="34" charset="0"/>
            </a:rPr>
            <a:t>Smarter Balanced Vision</a:t>
          </a:r>
          <a:endParaRPr lang="en-US" sz="2000" b="1" dirty="0">
            <a:latin typeface="Arial" pitchFamily="34" charset="0"/>
            <a:cs typeface="Arial" pitchFamily="34" charset="0"/>
          </a:endParaRPr>
        </a:p>
      </dgm:t>
    </dgm:pt>
    <dgm:pt modelId="{F143E668-70BE-4F4A-A9B7-CDC420C80D64}" type="parTrans" cxnId="{762CCC98-2277-4C9E-8192-0056B558DD54}">
      <dgm:prSet/>
      <dgm:spPr/>
      <dgm:t>
        <a:bodyPr/>
        <a:lstStyle/>
        <a:p>
          <a:endParaRPr lang="en-US"/>
        </a:p>
      </dgm:t>
    </dgm:pt>
    <dgm:pt modelId="{A8BEB7DB-FDC9-4536-A4A6-868B6D0035B1}" type="sibTrans" cxnId="{762CCC98-2277-4C9E-8192-0056B558DD54}">
      <dgm:prSet/>
      <dgm:spPr/>
      <dgm:t>
        <a:bodyPr/>
        <a:lstStyle/>
        <a:p>
          <a:endParaRPr lang="en-US"/>
        </a:p>
      </dgm:t>
    </dgm:pt>
    <dgm:pt modelId="{9E4EF922-B04C-44DC-A8F0-7949170C4B61}">
      <dgm:prSet phldrT="[Text]" custT="1"/>
      <dgm:spPr/>
      <dgm:t>
        <a:bodyPr/>
        <a:lstStyle/>
        <a:p>
          <a:r>
            <a:rPr lang="en-US" sz="1700" dirty="0" smtClean="0">
              <a:solidFill>
                <a:schemeClr val="tx2"/>
              </a:solidFill>
              <a:latin typeface="Arial" pitchFamily="34" charset="0"/>
              <a:cs typeface="Arial" pitchFamily="34" charset="0"/>
            </a:rPr>
            <a:t>Assessments designed around known, agreed-upon standards (Common Core).</a:t>
          </a:r>
          <a:endParaRPr lang="en-US" sz="1700" dirty="0">
            <a:solidFill>
              <a:schemeClr val="tx2"/>
            </a:solidFill>
            <a:latin typeface="Arial" pitchFamily="34" charset="0"/>
            <a:cs typeface="Arial" pitchFamily="34" charset="0"/>
          </a:endParaRPr>
        </a:p>
      </dgm:t>
    </dgm:pt>
    <dgm:pt modelId="{29C40737-EB63-45DE-9317-362E36427844}" type="parTrans" cxnId="{C3AC0FAC-438D-44F9-9FAE-0CDAC08B5430}">
      <dgm:prSet/>
      <dgm:spPr/>
      <dgm:t>
        <a:bodyPr/>
        <a:lstStyle/>
        <a:p>
          <a:endParaRPr lang="en-US"/>
        </a:p>
      </dgm:t>
    </dgm:pt>
    <dgm:pt modelId="{9F23ADF6-A20F-4FA2-B425-BDE32EFE9B62}" type="sibTrans" cxnId="{C3AC0FAC-438D-44F9-9FAE-0CDAC08B5430}">
      <dgm:prSet/>
      <dgm:spPr/>
      <dgm:t>
        <a:bodyPr/>
        <a:lstStyle/>
        <a:p>
          <a:endParaRPr lang="en-US"/>
        </a:p>
      </dgm:t>
    </dgm:pt>
    <dgm:pt modelId="{176D42B0-B6E0-44AD-A34A-E1E68638E03B}">
      <dgm:prSet phldrT="[Text]" custT="1"/>
      <dgm:spPr/>
      <dgm:t>
        <a:bodyPr/>
        <a:lstStyle/>
        <a:p>
          <a:r>
            <a:rPr lang="en-US" sz="1700" dirty="0" smtClean="0">
              <a:solidFill>
                <a:schemeClr val="tx2"/>
              </a:solidFill>
              <a:latin typeface="Arial" pitchFamily="34" charset="0"/>
              <a:cs typeface="Arial" pitchFamily="34" charset="0"/>
            </a:rPr>
            <a:t>K-12 typically has no information about the standards.</a:t>
          </a:r>
          <a:endParaRPr lang="en-US" sz="1700" dirty="0">
            <a:solidFill>
              <a:schemeClr val="tx2"/>
            </a:solidFill>
            <a:latin typeface="Arial" pitchFamily="34" charset="0"/>
            <a:cs typeface="Arial" pitchFamily="34" charset="0"/>
          </a:endParaRPr>
        </a:p>
      </dgm:t>
    </dgm:pt>
    <dgm:pt modelId="{045C104A-17E5-43B9-8499-720F7A43E81D}" type="parTrans" cxnId="{C2EB1B92-43C4-4DB5-B676-D59CC564B554}">
      <dgm:prSet/>
      <dgm:spPr/>
      <dgm:t>
        <a:bodyPr/>
        <a:lstStyle/>
        <a:p>
          <a:endParaRPr lang="en-US"/>
        </a:p>
      </dgm:t>
    </dgm:pt>
    <dgm:pt modelId="{5BDEA90D-DA63-4DF6-B02A-F8E1152B2AE8}" type="sibTrans" cxnId="{C2EB1B92-43C4-4DB5-B676-D59CC564B554}">
      <dgm:prSet/>
      <dgm:spPr/>
      <dgm:t>
        <a:bodyPr/>
        <a:lstStyle/>
        <a:p>
          <a:endParaRPr lang="en-US"/>
        </a:p>
      </dgm:t>
    </dgm:pt>
    <dgm:pt modelId="{DEE43A8D-CE27-44EC-941B-F01CF2F4D05E}">
      <dgm:prSet phldrT="[Text]" custT="1"/>
      <dgm:spPr/>
      <dgm:t>
        <a:bodyPr/>
        <a:lstStyle/>
        <a:p>
          <a:r>
            <a:rPr lang="en-US" sz="1700" dirty="0" smtClean="0">
              <a:solidFill>
                <a:schemeClr val="tx2"/>
              </a:solidFill>
              <a:latin typeface="Arial" pitchFamily="34" charset="0"/>
              <a:cs typeface="Arial" pitchFamily="34" charset="0"/>
            </a:rPr>
            <a:t>Students don’t know about tests and don’t prepare for them.</a:t>
          </a:r>
          <a:endParaRPr lang="en-US" sz="1700" dirty="0">
            <a:solidFill>
              <a:schemeClr val="tx2"/>
            </a:solidFill>
            <a:latin typeface="Arial" pitchFamily="34" charset="0"/>
            <a:cs typeface="Arial" pitchFamily="34" charset="0"/>
          </a:endParaRPr>
        </a:p>
      </dgm:t>
    </dgm:pt>
    <dgm:pt modelId="{C9CA201E-54C8-43CE-91D7-BD11358153FB}" type="parTrans" cxnId="{3E385C70-7CCC-4F11-B3AB-BA90F0C13B67}">
      <dgm:prSet/>
      <dgm:spPr/>
      <dgm:t>
        <a:bodyPr/>
        <a:lstStyle/>
        <a:p>
          <a:endParaRPr lang="en-US"/>
        </a:p>
      </dgm:t>
    </dgm:pt>
    <dgm:pt modelId="{66521D99-66CE-44F9-9D73-970208CD201C}" type="sibTrans" cxnId="{3E385C70-7CCC-4F11-B3AB-BA90F0C13B67}">
      <dgm:prSet/>
      <dgm:spPr/>
      <dgm:t>
        <a:bodyPr/>
        <a:lstStyle/>
        <a:p>
          <a:endParaRPr lang="en-US"/>
        </a:p>
      </dgm:t>
    </dgm:pt>
    <dgm:pt modelId="{D1BD639E-EC38-4F26-A5E6-6D437E21ECB4}">
      <dgm:prSet phldrT="[Text]" custT="1"/>
      <dgm:spPr/>
      <dgm:t>
        <a:bodyPr/>
        <a:lstStyle/>
        <a:p>
          <a:r>
            <a:rPr lang="en-US" sz="1700" dirty="0" smtClean="0">
              <a:solidFill>
                <a:schemeClr val="tx2"/>
              </a:solidFill>
              <a:latin typeface="Arial" pitchFamily="34" charset="0"/>
              <a:cs typeface="Arial" pitchFamily="34" charset="0"/>
            </a:rPr>
            <a:t>Predictive validity of tests is often unknown.</a:t>
          </a:r>
          <a:endParaRPr lang="en-US" sz="1700" dirty="0">
            <a:solidFill>
              <a:schemeClr val="tx2"/>
            </a:solidFill>
            <a:latin typeface="Arial" pitchFamily="34" charset="0"/>
            <a:cs typeface="Arial" pitchFamily="34" charset="0"/>
          </a:endParaRPr>
        </a:p>
      </dgm:t>
    </dgm:pt>
    <dgm:pt modelId="{FF77A75B-3BEE-4FD4-B257-B1772BA64FED}" type="parTrans" cxnId="{068B6130-6C39-49B3-8C7B-8BE6AD346992}">
      <dgm:prSet/>
      <dgm:spPr/>
      <dgm:t>
        <a:bodyPr/>
        <a:lstStyle/>
        <a:p>
          <a:endParaRPr lang="en-US"/>
        </a:p>
      </dgm:t>
    </dgm:pt>
    <dgm:pt modelId="{07356768-CB79-4592-BC30-97D65E4B0554}" type="sibTrans" cxnId="{068B6130-6C39-49B3-8C7B-8BE6AD346992}">
      <dgm:prSet/>
      <dgm:spPr/>
      <dgm:t>
        <a:bodyPr/>
        <a:lstStyle/>
        <a:p>
          <a:endParaRPr lang="en-US"/>
        </a:p>
      </dgm:t>
    </dgm:pt>
    <dgm:pt modelId="{AF1CC98A-071E-491C-8CC0-46BD4A87494A}">
      <dgm:prSet phldrT="[Text]" custT="1"/>
      <dgm:spPr/>
      <dgm:t>
        <a:bodyPr/>
        <a:lstStyle/>
        <a:p>
          <a:r>
            <a:rPr lang="en-US" sz="1700" dirty="0" smtClean="0">
              <a:solidFill>
                <a:schemeClr val="tx2"/>
              </a:solidFill>
              <a:latin typeface="Arial" pitchFamily="34" charset="0"/>
              <a:cs typeface="Arial" pitchFamily="34" charset="0"/>
            </a:rPr>
            <a:t>Students who “played by the rules” end up in remediation.</a:t>
          </a:r>
          <a:endParaRPr lang="en-US" sz="1700" dirty="0">
            <a:solidFill>
              <a:schemeClr val="tx2"/>
            </a:solidFill>
            <a:latin typeface="Arial" pitchFamily="34" charset="0"/>
            <a:cs typeface="Arial" pitchFamily="34" charset="0"/>
          </a:endParaRPr>
        </a:p>
      </dgm:t>
    </dgm:pt>
    <dgm:pt modelId="{7C6751E4-1A05-4B4C-A819-8BCD8AC321AD}" type="parTrans" cxnId="{86079DBA-3E39-4894-93C2-A994CCC2C64A}">
      <dgm:prSet/>
      <dgm:spPr/>
      <dgm:t>
        <a:bodyPr/>
        <a:lstStyle/>
        <a:p>
          <a:endParaRPr lang="en-US"/>
        </a:p>
      </dgm:t>
    </dgm:pt>
    <dgm:pt modelId="{B632C8E8-D39D-48C0-A8C3-B2FD0E7634CF}" type="sibTrans" cxnId="{86079DBA-3E39-4894-93C2-A994CCC2C64A}">
      <dgm:prSet/>
      <dgm:spPr/>
      <dgm:t>
        <a:bodyPr/>
        <a:lstStyle/>
        <a:p>
          <a:endParaRPr lang="en-US"/>
        </a:p>
      </dgm:t>
    </dgm:pt>
    <dgm:pt modelId="{461477D2-533E-4941-A345-8E5F10FB7AE7}">
      <dgm:prSet phldrT="[Text]" custT="1"/>
      <dgm:spPr/>
      <dgm:t>
        <a:bodyPr/>
        <a:lstStyle/>
        <a:p>
          <a:r>
            <a:rPr lang="en-US" sz="1700" dirty="0" smtClean="0">
              <a:solidFill>
                <a:schemeClr val="tx2"/>
              </a:solidFill>
              <a:latin typeface="Arial" pitchFamily="34" charset="0"/>
              <a:cs typeface="Arial" pitchFamily="34" charset="0"/>
            </a:rPr>
            <a:t>Proficiency standards set through an open process with substantial higher education involvement.</a:t>
          </a:r>
          <a:endParaRPr lang="en-US" sz="1700" dirty="0">
            <a:solidFill>
              <a:schemeClr val="tx2"/>
            </a:solidFill>
            <a:latin typeface="Arial" pitchFamily="34" charset="0"/>
            <a:cs typeface="Arial" pitchFamily="34" charset="0"/>
          </a:endParaRPr>
        </a:p>
      </dgm:t>
    </dgm:pt>
    <dgm:pt modelId="{D93FB727-049D-451C-9BB8-C41FD234344E}" type="parTrans" cxnId="{4393160E-007F-41BB-88AC-5698437F3A76}">
      <dgm:prSet/>
      <dgm:spPr/>
      <dgm:t>
        <a:bodyPr/>
        <a:lstStyle/>
        <a:p>
          <a:endParaRPr lang="en-US"/>
        </a:p>
      </dgm:t>
    </dgm:pt>
    <dgm:pt modelId="{F0F1E868-A7CA-4E92-9D89-B1944A8200AC}" type="sibTrans" cxnId="{4393160E-007F-41BB-88AC-5698437F3A76}">
      <dgm:prSet/>
      <dgm:spPr/>
      <dgm:t>
        <a:bodyPr/>
        <a:lstStyle/>
        <a:p>
          <a:endParaRPr lang="en-US"/>
        </a:p>
      </dgm:t>
    </dgm:pt>
    <dgm:pt modelId="{A1081958-9EB6-423D-8D59-D89EE7F14598}">
      <dgm:prSet phldrT="[Text]" custT="1"/>
      <dgm:spPr/>
      <dgm:t>
        <a:bodyPr/>
        <a:lstStyle/>
        <a:p>
          <a:r>
            <a:rPr lang="en-US" sz="1700" dirty="0" smtClean="0">
              <a:solidFill>
                <a:schemeClr val="tx2"/>
              </a:solidFill>
              <a:latin typeface="Arial" pitchFamily="34" charset="0"/>
              <a:cs typeface="Arial" pitchFamily="34" charset="0"/>
            </a:rPr>
            <a:t>Everyone (students, teachers, parents, etc.) knows the expectations.</a:t>
          </a:r>
          <a:endParaRPr lang="en-US" sz="1700" dirty="0">
            <a:solidFill>
              <a:schemeClr val="tx2"/>
            </a:solidFill>
            <a:latin typeface="Arial" pitchFamily="34" charset="0"/>
            <a:cs typeface="Arial" pitchFamily="34" charset="0"/>
          </a:endParaRPr>
        </a:p>
      </dgm:t>
    </dgm:pt>
    <dgm:pt modelId="{E6F32ACD-AE6E-4684-89E9-3DFDEBB2975C}" type="parTrans" cxnId="{8DB9AC94-A138-49D0-AF9C-AB8AE62704C3}">
      <dgm:prSet/>
      <dgm:spPr/>
      <dgm:t>
        <a:bodyPr/>
        <a:lstStyle/>
        <a:p>
          <a:endParaRPr lang="en-US"/>
        </a:p>
      </dgm:t>
    </dgm:pt>
    <dgm:pt modelId="{0C1A8143-3F60-426C-8A58-BF48AF3663E5}" type="sibTrans" cxnId="{8DB9AC94-A138-49D0-AF9C-AB8AE62704C3}">
      <dgm:prSet/>
      <dgm:spPr/>
      <dgm:t>
        <a:bodyPr/>
        <a:lstStyle/>
        <a:p>
          <a:endParaRPr lang="en-US"/>
        </a:p>
      </dgm:t>
    </dgm:pt>
    <dgm:pt modelId="{2527E646-04A8-4F01-9703-91F48286C381}">
      <dgm:prSet phldrT="[Text]" custT="1"/>
      <dgm:spPr/>
      <dgm:t>
        <a:bodyPr/>
        <a:lstStyle/>
        <a:p>
          <a:r>
            <a:rPr lang="en-US" sz="1700" dirty="0" smtClean="0">
              <a:solidFill>
                <a:schemeClr val="tx2"/>
              </a:solidFill>
              <a:latin typeface="Arial" pitchFamily="34" charset="0"/>
              <a:cs typeface="Arial" pitchFamily="34" charset="0"/>
            </a:rPr>
            <a:t>Students address deficiencies in high school.</a:t>
          </a:r>
          <a:endParaRPr lang="en-US" sz="1700" dirty="0">
            <a:solidFill>
              <a:schemeClr val="tx2"/>
            </a:solidFill>
            <a:latin typeface="Arial" pitchFamily="34" charset="0"/>
            <a:cs typeface="Arial" pitchFamily="34" charset="0"/>
          </a:endParaRPr>
        </a:p>
      </dgm:t>
    </dgm:pt>
    <dgm:pt modelId="{1DF5BD6F-D574-4611-8FA4-DA5DF82F8506}" type="parTrans" cxnId="{4404440B-8E1D-4DB1-A637-7F28A88D6EAB}">
      <dgm:prSet/>
      <dgm:spPr/>
      <dgm:t>
        <a:bodyPr/>
        <a:lstStyle/>
        <a:p>
          <a:endParaRPr lang="en-US"/>
        </a:p>
      </dgm:t>
    </dgm:pt>
    <dgm:pt modelId="{CFBBA079-EC58-46E0-B998-1978C85A6DEF}" type="sibTrans" cxnId="{4404440B-8E1D-4DB1-A637-7F28A88D6EAB}">
      <dgm:prSet/>
      <dgm:spPr/>
      <dgm:t>
        <a:bodyPr/>
        <a:lstStyle/>
        <a:p>
          <a:endParaRPr lang="en-US"/>
        </a:p>
      </dgm:t>
    </dgm:pt>
    <dgm:pt modelId="{A80F9475-747E-4CEE-927A-A80F9BF44DF7}" type="pres">
      <dgm:prSet presAssocID="{6074F80F-7A10-4EC0-A4DB-D695A906C5C2}" presName="linearFlow" presStyleCnt="0">
        <dgm:presLayoutVars>
          <dgm:dir/>
          <dgm:animLvl val="lvl"/>
          <dgm:resizeHandles val="exact"/>
        </dgm:presLayoutVars>
      </dgm:prSet>
      <dgm:spPr/>
      <dgm:t>
        <a:bodyPr/>
        <a:lstStyle/>
        <a:p>
          <a:endParaRPr lang="en-US"/>
        </a:p>
      </dgm:t>
    </dgm:pt>
    <dgm:pt modelId="{186D8B65-A269-4420-BED5-FD4515213B4C}" type="pres">
      <dgm:prSet presAssocID="{030FEC34-A4F8-4B7C-94C9-E7DB9B33557D}" presName="composite" presStyleCnt="0"/>
      <dgm:spPr/>
      <dgm:t>
        <a:bodyPr/>
        <a:lstStyle/>
        <a:p>
          <a:endParaRPr lang="en-US"/>
        </a:p>
      </dgm:t>
    </dgm:pt>
    <dgm:pt modelId="{EE2D469C-BFCF-4BC0-B8CF-5F856032C192}" type="pres">
      <dgm:prSet presAssocID="{030FEC34-A4F8-4B7C-94C9-E7DB9B33557D}" presName="parTx" presStyleLbl="node1" presStyleIdx="0" presStyleCnt="2">
        <dgm:presLayoutVars>
          <dgm:chMax val="0"/>
          <dgm:chPref val="0"/>
          <dgm:bulletEnabled val="1"/>
        </dgm:presLayoutVars>
      </dgm:prSet>
      <dgm:spPr>
        <a:prstGeom prst="roundRect">
          <a:avLst/>
        </a:prstGeom>
      </dgm:spPr>
      <dgm:t>
        <a:bodyPr/>
        <a:lstStyle/>
        <a:p>
          <a:endParaRPr lang="en-US"/>
        </a:p>
      </dgm:t>
    </dgm:pt>
    <dgm:pt modelId="{94940F64-91F9-436E-B0D2-D555CBD5D7BF}" type="pres">
      <dgm:prSet presAssocID="{030FEC34-A4F8-4B7C-94C9-E7DB9B33557D}" presName="parSh" presStyleLbl="node1" presStyleIdx="0" presStyleCnt="2"/>
      <dgm:spPr>
        <a:prstGeom prst="roundRect">
          <a:avLst/>
        </a:prstGeom>
      </dgm:spPr>
      <dgm:t>
        <a:bodyPr/>
        <a:lstStyle/>
        <a:p>
          <a:endParaRPr lang="en-US"/>
        </a:p>
      </dgm:t>
    </dgm:pt>
    <dgm:pt modelId="{3C4F2AB9-4D91-4FBC-AEAF-446A421C768E}" type="pres">
      <dgm:prSet presAssocID="{030FEC34-A4F8-4B7C-94C9-E7DB9B33557D}" presName="desTx" presStyleLbl="fgAcc1" presStyleIdx="0" presStyleCnt="2" custLinFactNeighborY="-5928">
        <dgm:presLayoutVars>
          <dgm:bulletEnabled val="1"/>
        </dgm:presLayoutVars>
      </dgm:prSet>
      <dgm:spPr/>
      <dgm:t>
        <a:bodyPr/>
        <a:lstStyle/>
        <a:p>
          <a:endParaRPr lang="en-US"/>
        </a:p>
      </dgm:t>
    </dgm:pt>
    <dgm:pt modelId="{D3BB83B6-1D2A-4CBE-ACC5-D22DFD8CEE9C}" type="pres">
      <dgm:prSet presAssocID="{D44C4B6F-76D1-4860-AE07-8B72224040FB}" presName="sibTrans" presStyleLbl="sibTrans2D1" presStyleIdx="0" presStyleCnt="1" custScaleX="151646" custScaleY="105650" custLinFactY="105338" custLinFactNeighborX="70718" custLinFactNeighborY="200000"/>
      <dgm:spPr/>
      <dgm:t>
        <a:bodyPr/>
        <a:lstStyle/>
        <a:p>
          <a:endParaRPr lang="en-US"/>
        </a:p>
      </dgm:t>
    </dgm:pt>
    <dgm:pt modelId="{B19D79FB-4542-4911-BBEF-0ACCB1DD5938}" type="pres">
      <dgm:prSet presAssocID="{D44C4B6F-76D1-4860-AE07-8B72224040FB}" presName="connTx" presStyleLbl="sibTrans2D1" presStyleIdx="0" presStyleCnt="1"/>
      <dgm:spPr/>
      <dgm:t>
        <a:bodyPr/>
        <a:lstStyle/>
        <a:p>
          <a:endParaRPr lang="en-US"/>
        </a:p>
      </dgm:t>
    </dgm:pt>
    <dgm:pt modelId="{0E6C82DB-996D-4443-BCF0-79C72A8F8DE2}" type="pres">
      <dgm:prSet presAssocID="{719590F9-4214-4642-B0AC-B2F3FEBA9EBA}" presName="composite" presStyleCnt="0"/>
      <dgm:spPr/>
      <dgm:t>
        <a:bodyPr/>
        <a:lstStyle/>
        <a:p>
          <a:endParaRPr lang="en-US"/>
        </a:p>
      </dgm:t>
    </dgm:pt>
    <dgm:pt modelId="{3E350CD4-C6DF-4801-8BBA-523228865B47}" type="pres">
      <dgm:prSet presAssocID="{719590F9-4214-4642-B0AC-B2F3FEBA9EBA}" presName="parTx" presStyleLbl="node1" presStyleIdx="0" presStyleCnt="2">
        <dgm:presLayoutVars>
          <dgm:chMax val="0"/>
          <dgm:chPref val="0"/>
          <dgm:bulletEnabled val="1"/>
        </dgm:presLayoutVars>
      </dgm:prSet>
      <dgm:spPr/>
      <dgm:t>
        <a:bodyPr/>
        <a:lstStyle/>
        <a:p>
          <a:endParaRPr lang="en-US"/>
        </a:p>
      </dgm:t>
    </dgm:pt>
    <dgm:pt modelId="{6797325A-7E21-4173-914C-269563229C99}" type="pres">
      <dgm:prSet presAssocID="{719590F9-4214-4642-B0AC-B2F3FEBA9EBA}" presName="parSh" presStyleLbl="node1" presStyleIdx="1" presStyleCnt="2"/>
      <dgm:spPr>
        <a:prstGeom prst="roundRect">
          <a:avLst/>
        </a:prstGeom>
      </dgm:spPr>
      <dgm:t>
        <a:bodyPr/>
        <a:lstStyle/>
        <a:p>
          <a:endParaRPr lang="en-US"/>
        </a:p>
      </dgm:t>
    </dgm:pt>
    <dgm:pt modelId="{D36DF668-B6F2-4482-913C-887FFF5986E6}" type="pres">
      <dgm:prSet presAssocID="{719590F9-4214-4642-B0AC-B2F3FEBA9EBA}" presName="desTx" presStyleLbl="fgAcc1" presStyleIdx="1" presStyleCnt="2" custLinFactNeighborX="116" custLinFactNeighborY="-6153">
        <dgm:presLayoutVars>
          <dgm:bulletEnabled val="1"/>
        </dgm:presLayoutVars>
      </dgm:prSet>
      <dgm:spPr/>
      <dgm:t>
        <a:bodyPr/>
        <a:lstStyle/>
        <a:p>
          <a:endParaRPr lang="en-US"/>
        </a:p>
      </dgm:t>
    </dgm:pt>
  </dgm:ptLst>
  <dgm:cxnLst>
    <dgm:cxn modelId="{3E385C70-7CCC-4F11-B3AB-BA90F0C13B67}" srcId="{030FEC34-A4F8-4B7C-94C9-E7DB9B33557D}" destId="{DEE43A8D-CE27-44EC-941B-F01CF2F4D05E}" srcOrd="2" destOrd="0" parTransId="{C9CA201E-54C8-43CE-91D7-BD11358153FB}" sibTransId="{66521D99-66CE-44F9-9D73-970208CD201C}"/>
    <dgm:cxn modelId="{C3AC0FAC-438D-44F9-9FAE-0CDAC08B5430}" srcId="{719590F9-4214-4642-B0AC-B2F3FEBA9EBA}" destId="{9E4EF922-B04C-44DC-A8F0-7949170C4B61}" srcOrd="0" destOrd="0" parTransId="{29C40737-EB63-45DE-9317-362E36427844}" sibTransId="{9F23ADF6-A20F-4FA2-B425-BDE32EFE9B62}"/>
    <dgm:cxn modelId="{CF214272-4956-4595-B310-62E878533163}" type="presOf" srcId="{6074F80F-7A10-4EC0-A4DB-D695A906C5C2}" destId="{A80F9475-747E-4CEE-927A-A80F9BF44DF7}" srcOrd="0" destOrd="0" presId="urn:microsoft.com/office/officeart/2005/8/layout/process3"/>
    <dgm:cxn modelId="{20F56CBB-47D4-4450-BC69-ABE092A09FB1}" type="presOf" srcId="{D44C4B6F-76D1-4860-AE07-8B72224040FB}" destId="{D3BB83B6-1D2A-4CBE-ACC5-D22DFD8CEE9C}" srcOrd="0" destOrd="0" presId="urn:microsoft.com/office/officeart/2005/8/layout/process3"/>
    <dgm:cxn modelId="{42C68158-8BF6-4AD1-A675-53A474580C86}" srcId="{6074F80F-7A10-4EC0-A4DB-D695A906C5C2}" destId="{030FEC34-A4F8-4B7C-94C9-E7DB9B33557D}" srcOrd="0" destOrd="0" parTransId="{4F3C1311-88B7-4EA2-A23E-595EE45C763B}" sibTransId="{D44C4B6F-76D1-4860-AE07-8B72224040FB}"/>
    <dgm:cxn modelId="{B0B5DC39-1CE0-403F-B31C-D3DB7F856FCA}" type="presOf" srcId="{030FEC34-A4F8-4B7C-94C9-E7DB9B33557D}" destId="{EE2D469C-BFCF-4BC0-B8CF-5F856032C192}" srcOrd="0" destOrd="0" presId="urn:microsoft.com/office/officeart/2005/8/layout/process3"/>
    <dgm:cxn modelId="{762CCC98-2277-4C9E-8192-0056B558DD54}" srcId="{6074F80F-7A10-4EC0-A4DB-D695A906C5C2}" destId="{719590F9-4214-4642-B0AC-B2F3FEBA9EBA}" srcOrd="1" destOrd="0" parTransId="{F143E668-70BE-4F4A-A9B7-CDC420C80D64}" sibTransId="{A8BEB7DB-FDC9-4536-A4A6-868B6D0035B1}"/>
    <dgm:cxn modelId="{3A09E5FA-C68A-4823-B530-296B453B2D4E}" type="presOf" srcId="{461477D2-533E-4941-A345-8E5F10FB7AE7}" destId="{D36DF668-B6F2-4482-913C-887FFF5986E6}" srcOrd="0" destOrd="1" presId="urn:microsoft.com/office/officeart/2005/8/layout/process3"/>
    <dgm:cxn modelId="{35A4F35F-3B72-44D2-AEA3-1C608E61D79D}" type="presOf" srcId="{030FEC34-A4F8-4B7C-94C9-E7DB9B33557D}" destId="{94940F64-91F9-436E-B0D2-D555CBD5D7BF}" srcOrd="1" destOrd="0" presId="urn:microsoft.com/office/officeart/2005/8/layout/process3"/>
    <dgm:cxn modelId="{13226C4D-FF05-422C-B308-643E75B9AE49}" type="presOf" srcId="{AF1CC98A-071E-491C-8CC0-46BD4A87494A}" destId="{3C4F2AB9-4D91-4FBC-AEAF-446A421C768E}" srcOrd="0" destOrd="4" presId="urn:microsoft.com/office/officeart/2005/8/layout/process3"/>
    <dgm:cxn modelId="{8DB9AC94-A138-49D0-AF9C-AB8AE62704C3}" srcId="{719590F9-4214-4642-B0AC-B2F3FEBA9EBA}" destId="{A1081958-9EB6-423D-8D59-D89EE7F14598}" srcOrd="2" destOrd="0" parTransId="{E6F32ACD-AE6E-4684-89E9-3DFDEBB2975C}" sibTransId="{0C1A8143-3F60-426C-8A58-BF48AF3663E5}"/>
    <dgm:cxn modelId="{068B6130-6C39-49B3-8C7B-8BE6AD346992}" srcId="{030FEC34-A4F8-4B7C-94C9-E7DB9B33557D}" destId="{D1BD639E-EC38-4F26-A5E6-6D437E21ECB4}" srcOrd="3" destOrd="0" parTransId="{FF77A75B-3BEE-4FD4-B257-B1772BA64FED}" sibTransId="{07356768-CB79-4592-BC30-97D65E4B0554}"/>
    <dgm:cxn modelId="{A28A5346-8D6F-451D-A062-5E4F333C63A2}" type="presOf" srcId="{2527E646-04A8-4F01-9703-91F48286C381}" destId="{D36DF668-B6F2-4482-913C-887FFF5986E6}" srcOrd="0" destOrd="3" presId="urn:microsoft.com/office/officeart/2005/8/layout/process3"/>
    <dgm:cxn modelId="{4393160E-007F-41BB-88AC-5698437F3A76}" srcId="{719590F9-4214-4642-B0AC-B2F3FEBA9EBA}" destId="{461477D2-533E-4941-A345-8E5F10FB7AE7}" srcOrd="1" destOrd="0" parTransId="{D93FB727-049D-451C-9BB8-C41FD234344E}" sibTransId="{F0F1E868-A7CA-4E92-9D89-B1944A8200AC}"/>
    <dgm:cxn modelId="{CDF09CF1-8A1B-4F27-9CDB-6CF56D5777A5}" type="presOf" srcId="{719590F9-4214-4642-B0AC-B2F3FEBA9EBA}" destId="{3E350CD4-C6DF-4801-8BBA-523228865B47}" srcOrd="0" destOrd="0" presId="urn:microsoft.com/office/officeart/2005/8/layout/process3"/>
    <dgm:cxn modelId="{2B61DB76-DA05-4543-93E4-50864E6233EC}" srcId="{030FEC34-A4F8-4B7C-94C9-E7DB9B33557D}" destId="{36252181-8817-4A30-965C-2BFDEA6BB168}" srcOrd="0" destOrd="0" parTransId="{71B02C8C-BD34-4D7D-8B65-4C70A7DD8D09}" sibTransId="{A54324FF-56FF-45E8-ACAF-2E9DA3232578}"/>
    <dgm:cxn modelId="{86079DBA-3E39-4894-93C2-A994CCC2C64A}" srcId="{030FEC34-A4F8-4B7C-94C9-E7DB9B33557D}" destId="{AF1CC98A-071E-491C-8CC0-46BD4A87494A}" srcOrd="4" destOrd="0" parTransId="{7C6751E4-1A05-4B4C-A819-8BCD8AC321AD}" sibTransId="{B632C8E8-D39D-48C0-A8C3-B2FD0E7634CF}"/>
    <dgm:cxn modelId="{6308678A-D8F1-4643-8E09-B0D205340C1F}" type="presOf" srcId="{9E4EF922-B04C-44DC-A8F0-7949170C4B61}" destId="{D36DF668-B6F2-4482-913C-887FFF5986E6}" srcOrd="0" destOrd="0" presId="urn:microsoft.com/office/officeart/2005/8/layout/process3"/>
    <dgm:cxn modelId="{6FE95EDB-4A2C-4CB1-A4A5-B9534564E175}" type="presOf" srcId="{176D42B0-B6E0-44AD-A34A-E1E68638E03B}" destId="{3C4F2AB9-4D91-4FBC-AEAF-446A421C768E}" srcOrd="0" destOrd="1" presId="urn:microsoft.com/office/officeart/2005/8/layout/process3"/>
    <dgm:cxn modelId="{4404440B-8E1D-4DB1-A637-7F28A88D6EAB}" srcId="{719590F9-4214-4642-B0AC-B2F3FEBA9EBA}" destId="{2527E646-04A8-4F01-9703-91F48286C381}" srcOrd="3" destOrd="0" parTransId="{1DF5BD6F-D574-4611-8FA4-DA5DF82F8506}" sibTransId="{CFBBA079-EC58-46E0-B998-1978C85A6DEF}"/>
    <dgm:cxn modelId="{FFFC4B90-05D1-4E13-9C78-076782824659}" type="presOf" srcId="{D44C4B6F-76D1-4860-AE07-8B72224040FB}" destId="{B19D79FB-4542-4911-BBEF-0ACCB1DD5938}" srcOrd="1" destOrd="0" presId="urn:microsoft.com/office/officeart/2005/8/layout/process3"/>
    <dgm:cxn modelId="{B5B5A714-B7CB-40E5-BA2D-5E8FE90AE0E1}" type="presOf" srcId="{A1081958-9EB6-423D-8D59-D89EE7F14598}" destId="{D36DF668-B6F2-4482-913C-887FFF5986E6}" srcOrd="0" destOrd="2" presId="urn:microsoft.com/office/officeart/2005/8/layout/process3"/>
    <dgm:cxn modelId="{C2EB1B92-43C4-4DB5-B676-D59CC564B554}" srcId="{030FEC34-A4F8-4B7C-94C9-E7DB9B33557D}" destId="{176D42B0-B6E0-44AD-A34A-E1E68638E03B}" srcOrd="1" destOrd="0" parTransId="{045C104A-17E5-43B9-8499-720F7A43E81D}" sibTransId="{5BDEA90D-DA63-4DF6-B02A-F8E1152B2AE8}"/>
    <dgm:cxn modelId="{7C63E818-B927-4D89-84F0-0B3721A893DA}" type="presOf" srcId="{719590F9-4214-4642-B0AC-B2F3FEBA9EBA}" destId="{6797325A-7E21-4173-914C-269563229C99}" srcOrd="1" destOrd="0" presId="urn:microsoft.com/office/officeart/2005/8/layout/process3"/>
    <dgm:cxn modelId="{5DE2B673-A43F-46D6-9623-37709C0E1EC6}" type="presOf" srcId="{D1BD639E-EC38-4F26-A5E6-6D437E21ECB4}" destId="{3C4F2AB9-4D91-4FBC-AEAF-446A421C768E}" srcOrd="0" destOrd="3" presId="urn:microsoft.com/office/officeart/2005/8/layout/process3"/>
    <dgm:cxn modelId="{769AE183-C71D-4C2D-93F9-07500933B0E0}" type="presOf" srcId="{36252181-8817-4A30-965C-2BFDEA6BB168}" destId="{3C4F2AB9-4D91-4FBC-AEAF-446A421C768E}" srcOrd="0" destOrd="0" presId="urn:microsoft.com/office/officeart/2005/8/layout/process3"/>
    <dgm:cxn modelId="{61260B56-0C47-4C17-B611-7C54955E7E0F}" type="presOf" srcId="{DEE43A8D-CE27-44EC-941B-F01CF2F4D05E}" destId="{3C4F2AB9-4D91-4FBC-AEAF-446A421C768E}" srcOrd="0" destOrd="2" presId="urn:microsoft.com/office/officeart/2005/8/layout/process3"/>
    <dgm:cxn modelId="{34720082-A19B-4E74-B974-A45C427CFAEA}" type="presParOf" srcId="{A80F9475-747E-4CEE-927A-A80F9BF44DF7}" destId="{186D8B65-A269-4420-BED5-FD4515213B4C}" srcOrd="0" destOrd="0" presId="urn:microsoft.com/office/officeart/2005/8/layout/process3"/>
    <dgm:cxn modelId="{65E11572-2151-4765-9CF8-A4109C03F88E}" type="presParOf" srcId="{186D8B65-A269-4420-BED5-FD4515213B4C}" destId="{EE2D469C-BFCF-4BC0-B8CF-5F856032C192}" srcOrd="0" destOrd="0" presId="urn:microsoft.com/office/officeart/2005/8/layout/process3"/>
    <dgm:cxn modelId="{9A47E3D0-1626-40BA-A497-AF88FBC257CE}" type="presParOf" srcId="{186D8B65-A269-4420-BED5-FD4515213B4C}" destId="{94940F64-91F9-436E-B0D2-D555CBD5D7BF}" srcOrd="1" destOrd="0" presId="urn:microsoft.com/office/officeart/2005/8/layout/process3"/>
    <dgm:cxn modelId="{FD2D245F-632D-48CC-A74E-C52C088EE5F2}" type="presParOf" srcId="{186D8B65-A269-4420-BED5-FD4515213B4C}" destId="{3C4F2AB9-4D91-4FBC-AEAF-446A421C768E}" srcOrd="2" destOrd="0" presId="urn:microsoft.com/office/officeart/2005/8/layout/process3"/>
    <dgm:cxn modelId="{7436F952-8A52-4F28-BA4B-8B601C4F7D02}" type="presParOf" srcId="{A80F9475-747E-4CEE-927A-A80F9BF44DF7}" destId="{D3BB83B6-1D2A-4CBE-ACC5-D22DFD8CEE9C}" srcOrd="1" destOrd="0" presId="urn:microsoft.com/office/officeart/2005/8/layout/process3"/>
    <dgm:cxn modelId="{E04B7F64-4B87-4F5C-877C-2142CB781F22}" type="presParOf" srcId="{D3BB83B6-1D2A-4CBE-ACC5-D22DFD8CEE9C}" destId="{B19D79FB-4542-4911-BBEF-0ACCB1DD5938}" srcOrd="0" destOrd="0" presId="urn:microsoft.com/office/officeart/2005/8/layout/process3"/>
    <dgm:cxn modelId="{5E1777FA-EB0B-4464-A2DC-D38AF832EF01}" type="presParOf" srcId="{A80F9475-747E-4CEE-927A-A80F9BF44DF7}" destId="{0E6C82DB-996D-4443-BCF0-79C72A8F8DE2}" srcOrd="2" destOrd="0" presId="urn:microsoft.com/office/officeart/2005/8/layout/process3"/>
    <dgm:cxn modelId="{6BAE9814-6595-48A9-9231-D06DCD83FAE3}" type="presParOf" srcId="{0E6C82DB-996D-4443-BCF0-79C72A8F8DE2}" destId="{3E350CD4-C6DF-4801-8BBA-523228865B47}" srcOrd="0" destOrd="0" presId="urn:microsoft.com/office/officeart/2005/8/layout/process3"/>
    <dgm:cxn modelId="{D9AD0AAF-760B-4025-94A0-A30DB0470579}" type="presParOf" srcId="{0E6C82DB-996D-4443-BCF0-79C72A8F8DE2}" destId="{6797325A-7E21-4173-914C-269563229C99}" srcOrd="1" destOrd="0" presId="urn:microsoft.com/office/officeart/2005/8/layout/process3"/>
    <dgm:cxn modelId="{542DA5C0-41B4-42BF-8950-EAD449618D5B}" type="presParOf" srcId="{0E6C82DB-996D-4443-BCF0-79C72A8F8DE2}" destId="{D36DF668-B6F2-4482-913C-887FFF5986E6}"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8CA48BA-3030-459F-B483-AEACBC8C80BB}" type="doc">
      <dgm:prSet loTypeId="urn:microsoft.com/office/officeart/2005/8/layout/vList2" loCatId="list" qsTypeId="urn:microsoft.com/office/officeart/2005/8/quickstyle/3d3" qsCatId="3D" csTypeId="urn:microsoft.com/office/officeart/2005/8/colors/accent1_2" csCatId="accent1" phldr="1"/>
      <dgm:spPr/>
      <dgm:t>
        <a:bodyPr/>
        <a:lstStyle/>
        <a:p>
          <a:endParaRPr lang="en-US"/>
        </a:p>
      </dgm:t>
    </dgm:pt>
    <dgm:pt modelId="{DF14FFCE-7AD3-4CED-8DA2-51DE1F1C1009}">
      <dgm:prSet custT="1">
        <dgm:style>
          <a:lnRef idx="2">
            <a:schemeClr val="dk1">
              <a:shade val="50000"/>
            </a:schemeClr>
          </a:lnRef>
          <a:fillRef idx="1">
            <a:schemeClr val="dk1"/>
          </a:fillRef>
          <a:effectRef idx="0">
            <a:schemeClr val="dk1"/>
          </a:effectRef>
          <a:fontRef idx="minor">
            <a:schemeClr val="lt1"/>
          </a:fontRef>
        </dgm:style>
      </dgm:prSet>
      <dgm:spPr>
        <a:ln>
          <a:noFill/>
        </a:ln>
      </dgm:spPr>
      <dgm:t>
        <a:bodyPr/>
        <a:lstStyle/>
        <a:p>
          <a:pPr rtl="0"/>
          <a:r>
            <a:rPr lang="en-US" sz="3200" dirty="0" smtClean="0">
              <a:latin typeface="Arial" pitchFamily="34" charset="0"/>
              <a:cs typeface="Arial" pitchFamily="34" charset="0"/>
            </a:rPr>
            <a:t>Involvement of higher education will influence:   </a:t>
          </a:r>
          <a:endParaRPr lang="en-US" sz="3200" dirty="0">
            <a:latin typeface="Arial" pitchFamily="34" charset="0"/>
            <a:cs typeface="Arial" pitchFamily="34" charset="0"/>
          </a:endParaRPr>
        </a:p>
      </dgm:t>
    </dgm:pt>
    <dgm:pt modelId="{BB4442CD-7959-4B47-9554-E28C183F324D}" type="parTrans" cxnId="{5BD6027C-4FE6-472C-B69B-EEC9F81AE749}">
      <dgm:prSet/>
      <dgm:spPr/>
      <dgm:t>
        <a:bodyPr/>
        <a:lstStyle/>
        <a:p>
          <a:endParaRPr lang="en-US" sz="2000">
            <a:solidFill>
              <a:schemeClr val="tx1"/>
            </a:solidFill>
          </a:endParaRPr>
        </a:p>
      </dgm:t>
    </dgm:pt>
    <dgm:pt modelId="{4ADBBAF3-49D2-4318-9AA9-89A53A641CA3}" type="sibTrans" cxnId="{5BD6027C-4FE6-472C-B69B-EEC9F81AE749}">
      <dgm:prSet/>
      <dgm:spPr/>
      <dgm:t>
        <a:bodyPr/>
        <a:lstStyle/>
        <a:p>
          <a:endParaRPr lang="en-US" sz="2000">
            <a:solidFill>
              <a:schemeClr val="tx1"/>
            </a:solidFill>
          </a:endParaRPr>
        </a:p>
      </dgm:t>
    </dgm:pt>
    <dgm:pt modelId="{09EA977A-4CC7-4DA0-B38E-352053A0FF0B}">
      <dgm:prSet custT="1"/>
      <dgm:spPr/>
      <dgm:t>
        <a:bodyPr anchor="ctr"/>
        <a:lstStyle/>
        <a:p>
          <a:pPr marL="173736" indent="-173736" rtl="0">
            <a:lnSpc>
              <a:spcPct val="90000"/>
            </a:lnSpc>
            <a:spcBef>
              <a:spcPts val="0"/>
            </a:spcBef>
            <a:spcAft>
              <a:spcPts val="600"/>
            </a:spcAft>
          </a:pPr>
          <a:r>
            <a:rPr lang="en-US" sz="2800" dirty="0" smtClean="0">
              <a:solidFill>
                <a:schemeClr val="tx2"/>
              </a:solidFill>
              <a:latin typeface="Arial" pitchFamily="34" charset="0"/>
              <a:cs typeface="Arial" pitchFamily="34" charset="0"/>
            </a:rPr>
            <a:t>Definitions of college and career readiness</a:t>
          </a:r>
          <a:endParaRPr lang="en-US" sz="2800" dirty="0">
            <a:solidFill>
              <a:schemeClr val="tx2"/>
            </a:solidFill>
            <a:latin typeface="Arial" pitchFamily="34" charset="0"/>
            <a:cs typeface="Arial" pitchFamily="34" charset="0"/>
          </a:endParaRPr>
        </a:p>
      </dgm:t>
    </dgm:pt>
    <dgm:pt modelId="{BBCD644E-7C05-4C7E-BE02-BFDF6D04AA5F}" type="parTrans" cxnId="{3C750112-6423-4ADC-A30D-796BAC023692}">
      <dgm:prSet/>
      <dgm:spPr/>
      <dgm:t>
        <a:bodyPr/>
        <a:lstStyle/>
        <a:p>
          <a:endParaRPr lang="en-US" sz="2000">
            <a:solidFill>
              <a:schemeClr val="tx1"/>
            </a:solidFill>
          </a:endParaRPr>
        </a:p>
      </dgm:t>
    </dgm:pt>
    <dgm:pt modelId="{1A11C1ED-B0AD-4C8F-A53C-E9D206E93D05}" type="sibTrans" cxnId="{3C750112-6423-4ADC-A30D-796BAC023692}">
      <dgm:prSet/>
      <dgm:spPr/>
      <dgm:t>
        <a:bodyPr/>
        <a:lstStyle/>
        <a:p>
          <a:endParaRPr lang="en-US" sz="2000">
            <a:solidFill>
              <a:schemeClr val="tx1"/>
            </a:solidFill>
          </a:endParaRPr>
        </a:p>
      </dgm:t>
    </dgm:pt>
    <dgm:pt modelId="{B8BB2DD5-F214-416B-8A32-FE8F396FE7F2}">
      <dgm:prSet custT="1"/>
      <dgm:spPr/>
      <dgm:t>
        <a:bodyPr anchor="ctr"/>
        <a:lstStyle/>
        <a:p>
          <a:pPr marL="173736" indent="-173736" rtl="0">
            <a:lnSpc>
              <a:spcPct val="90000"/>
            </a:lnSpc>
            <a:spcBef>
              <a:spcPts val="0"/>
            </a:spcBef>
            <a:spcAft>
              <a:spcPts val="600"/>
            </a:spcAft>
          </a:pPr>
          <a:r>
            <a:rPr lang="en-US" sz="2800" dirty="0" smtClean="0">
              <a:solidFill>
                <a:schemeClr val="tx2"/>
              </a:solidFill>
              <a:latin typeface="Arial" pitchFamily="34" charset="0"/>
              <a:cs typeface="Arial" pitchFamily="34" charset="0"/>
            </a:rPr>
            <a:t>Changes in high school curricula and teaching</a:t>
          </a:r>
          <a:endParaRPr lang="en-US" sz="2800" dirty="0">
            <a:solidFill>
              <a:schemeClr val="tx2"/>
            </a:solidFill>
            <a:latin typeface="Arial" pitchFamily="34" charset="0"/>
            <a:cs typeface="Arial" pitchFamily="34" charset="0"/>
          </a:endParaRPr>
        </a:p>
      </dgm:t>
    </dgm:pt>
    <dgm:pt modelId="{1A57A698-6C8B-4F21-A1F5-FCC25739B452}" type="parTrans" cxnId="{226F4236-1FB8-4267-85A0-057BC1E2DBBD}">
      <dgm:prSet/>
      <dgm:spPr/>
      <dgm:t>
        <a:bodyPr/>
        <a:lstStyle/>
        <a:p>
          <a:endParaRPr lang="en-US" sz="2000">
            <a:solidFill>
              <a:schemeClr val="tx1"/>
            </a:solidFill>
          </a:endParaRPr>
        </a:p>
      </dgm:t>
    </dgm:pt>
    <dgm:pt modelId="{10F506C7-DCA7-429D-9F75-D1CDBF75D00F}" type="sibTrans" cxnId="{226F4236-1FB8-4267-85A0-057BC1E2DBBD}">
      <dgm:prSet/>
      <dgm:spPr/>
      <dgm:t>
        <a:bodyPr/>
        <a:lstStyle/>
        <a:p>
          <a:endParaRPr lang="en-US" sz="2000">
            <a:solidFill>
              <a:schemeClr val="tx1"/>
            </a:solidFill>
          </a:endParaRPr>
        </a:p>
      </dgm:t>
    </dgm:pt>
    <dgm:pt modelId="{CB4BE3E5-8771-4599-ABB3-8D5071F09570}">
      <dgm:prSet custT="1"/>
      <dgm:spPr/>
      <dgm:t>
        <a:bodyPr anchor="ctr"/>
        <a:lstStyle/>
        <a:p>
          <a:pPr marL="173736" indent="-173736" rtl="0">
            <a:lnSpc>
              <a:spcPct val="90000"/>
            </a:lnSpc>
            <a:spcBef>
              <a:spcPts val="0"/>
            </a:spcBef>
            <a:spcAft>
              <a:spcPts val="600"/>
            </a:spcAft>
          </a:pPr>
          <a:r>
            <a:rPr lang="en-US" sz="2800" dirty="0" smtClean="0">
              <a:solidFill>
                <a:schemeClr val="tx2"/>
              </a:solidFill>
              <a:latin typeface="Arial" pitchFamily="34" charset="0"/>
              <a:cs typeface="Arial" pitchFamily="34" charset="0"/>
            </a:rPr>
            <a:t>Structure and content of the new assessments</a:t>
          </a:r>
          <a:endParaRPr lang="en-US" sz="2800" dirty="0">
            <a:solidFill>
              <a:schemeClr val="tx2"/>
            </a:solidFill>
            <a:latin typeface="Arial" pitchFamily="34" charset="0"/>
            <a:cs typeface="Arial" pitchFamily="34" charset="0"/>
          </a:endParaRPr>
        </a:p>
      </dgm:t>
    </dgm:pt>
    <dgm:pt modelId="{55BD2AF0-3E4A-49BA-83D6-B507C1833650}" type="parTrans" cxnId="{E25CD7EE-036A-429E-9B65-B956FD4A6E19}">
      <dgm:prSet/>
      <dgm:spPr/>
      <dgm:t>
        <a:bodyPr/>
        <a:lstStyle/>
        <a:p>
          <a:endParaRPr lang="en-US" sz="2000">
            <a:solidFill>
              <a:schemeClr val="tx1"/>
            </a:solidFill>
          </a:endParaRPr>
        </a:p>
      </dgm:t>
    </dgm:pt>
    <dgm:pt modelId="{4017229E-E1B7-411C-9960-381AA643C057}" type="sibTrans" cxnId="{E25CD7EE-036A-429E-9B65-B956FD4A6E19}">
      <dgm:prSet/>
      <dgm:spPr/>
      <dgm:t>
        <a:bodyPr/>
        <a:lstStyle/>
        <a:p>
          <a:endParaRPr lang="en-US" sz="2000">
            <a:solidFill>
              <a:schemeClr val="tx1"/>
            </a:solidFill>
          </a:endParaRPr>
        </a:p>
      </dgm:t>
    </dgm:pt>
    <dgm:pt modelId="{E133BE78-9B91-410F-B78A-92F8E3225B1D}">
      <dgm:prSet custT="1"/>
      <dgm:spPr/>
      <dgm:t>
        <a:bodyPr anchor="ctr"/>
        <a:lstStyle/>
        <a:p>
          <a:pPr marL="173736" indent="-173736" rtl="0">
            <a:lnSpc>
              <a:spcPct val="90000"/>
            </a:lnSpc>
            <a:spcBef>
              <a:spcPts val="0"/>
            </a:spcBef>
            <a:spcAft>
              <a:spcPts val="600"/>
            </a:spcAft>
          </a:pPr>
          <a:r>
            <a:rPr lang="en-US" sz="2800" dirty="0" smtClean="0">
              <a:solidFill>
                <a:schemeClr val="tx2"/>
              </a:solidFill>
              <a:latin typeface="Arial" pitchFamily="34" charset="0"/>
              <a:cs typeface="Arial" pitchFamily="34" charset="0"/>
            </a:rPr>
            <a:t>12th grade interventions for students who need to address deficiencies, course schedules for students who are on track, and accelerated options for advanced students. </a:t>
          </a:r>
          <a:endParaRPr lang="en-US" sz="2800" dirty="0">
            <a:solidFill>
              <a:schemeClr val="tx2"/>
            </a:solidFill>
            <a:latin typeface="Arial" pitchFamily="34" charset="0"/>
            <a:cs typeface="Arial" pitchFamily="34" charset="0"/>
          </a:endParaRPr>
        </a:p>
      </dgm:t>
    </dgm:pt>
    <dgm:pt modelId="{70D98B77-AF2F-4865-8006-0F86B8531A1D}" type="parTrans" cxnId="{FA8733DF-EA01-4375-9D3D-CE94BAF3B818}">
      <dgm:prSet/>
      <dgm:spPr/>
      <dgm:t>
        <a:bodyPr/>
        <a:lstStyle/>
        <a:p>
          <a:endParaRPr lang="en-US" sz="2000">
            <a:solidFill>
              <a:schemeClr val="tx1"/>
            </a:solidFill>
          </a:endParaRPr>
        </a:p>
      </dgm:t>
    </dgm:pt>
    <dgm:pt modelId="{5D4540B7-1FA3-4C38-AE7D-41A9B7C49E8E}" type="sibTrans" cxnId="{FA8733DF-EA01-4375-9D3D-CE94BAF3B818}">
      <dgm:prSet/>
      <dgm:spPr/>
      <dgm:t>
        <a:bodyPr/>
        <a:lstStyle/>
        <a:p>
          <a:endParaRPr lang="en-US" sz="2000">
            <a:solidFill>
              <a:schemeClr val="tx1"/>
            </a:solidFill>
          </a:endParaRPr>
        </a:p>
      </dgm:t>
    </dgm:pt>
    <dgm:pt modelId="{D464CC3D-8236-4DDE-B32A-8E685C240367}" type="pres">
      <dgm:prSet presAssocID="{98CA48BA-3030-459F-B483-AEACBC8C80BB}" presName="linear" presStyleCnt="0">
        <dgm:presLayoutVars>
          <dgm:animLvl val="lvl"/>
          <dgm:resizeHandles val="exact"/>
        </dgm:presLayoutVars>
      </dgm:prSet>
      <dgm:spPr/>
      <dgm:t>
        <a:bodyPr/>
        <a:lstStyle/>
        <a:p>
          <a:endParaRPr lang="en-US"/>
        </a:p>
      </dgm:t>
    </dgm:pt>
    <dgm:pt modelId="{4D70CD45-FFD5-425E-B371-7996970D73B7}" type="pres">
      <dgm:prSet presAssocID="{DF14FFCE-7AD3-4CED-8DA2-51DE1F1C1009}" presName="parentText" presStyleLbl="node1" presStyleIdx="0" presStyleCnt="1">
        <dgm:presLayoutVars>
          <dgm:chMax val="0"/>
          <dgm:bulletEnabled val="1"/>
        </dgm:presLayoutVars>
      </dgm:prSet>
      <dgm:spPr/>
      <dgm:t>
        <a:bodyPr/>
        <a:lstStyle/>
        <a:p>
          <a:endParaRPr lang="en-US"/>
        </a:p>
      </dgm:t>
    </dgm:pt>
    <dgm:pt modelId="{83E86A3C-B951-4241-891D-04FEB6157D60}" type="pres">
      <dgm:prSet presAssocID="{DF14FFCE-7AD3-4CED-8DA2-51DE1F1C1009}" presName="childText" presStyleLbl="revTx" presStyleIdx="0" presStyleCnt="1" custScaleY="117101">
        <dgm:presLayoutVars>
          <dgm:bulletEnabled val="1"/>
        </dgm:presLayoutVars>
      </dgm:prSet>
      <dgm:spPr/>
      <dgm:t>
        <a:bodyPr/>
        <a:lstStyle/>
        <a:p>
          <a:endParaRPr lang="en-US"/>
        </a:p>
      </dgm:t>
    </dgm:pt>
  </dgm:ptLst>
  <dgm:cxnLst>
    <dgm:cxn modelId="{5BD6027C-4FE6-472C-B69B-EEC9F81AE749}" srcId="{98CA48BA-3030-459F-B483-AEACBC8C80BB}" destId="{DF14FFCE-7AD3-4CED-8DA2-51DE1F1C1009}" srcOrd="0" destOrd="0" parTransId="{BB4442CD-7959-4B47-9554-E28C183F324D}" sibTransId="{4ADBBAF3-49D2-4318-9AA9-89A53A641CA3}"/>
    <dgm:cxn modelId="{9BD5B13F-B0AD-4B28-9B83-F7CAC071F1EB}" type="presOf" srcId="{98CA48BA-3030-459F-B483-AEACBC8C80BB}" destId="{D464CC3D-8236-4DDE-B32A-8E685C240367}" srcOrd="0" destOrd="0" presId="urn:microsoft.com/office/officeart/2005/8/layout/vList2"/>
    <dgm:cxn modelId="{E25CD7EE-036A-429E-9B65-B956FD4A6E19}" srcId="{DF14FFCE-7AD3-4CED-8DA2-51DE1F1C1009}" destId="{CB4BE3E5-8771-4599-ABB3-8D5071F09570}" srcOrd="2" destOrd="0" parTransId="{55BD2AF0-3E4A-49BA-83D6-B507C1833650}" sibTransId="{4017229E-E1B7-411C-9960-381AA643C057}"/>
    <dgm:cxn modelId="{40FFA0E8-31CC-4502-BF08-8462D8DA48AE}" type="presOf" srcId="{CB4BE3E5-8771-4599-ABB3-8D5071F09570}" destId="{83E86A3C-B951-4241-891D-04FEB6157D60}" srcOrd="0" destOrd="2" presId="urn:microsoft.com/office/officeart/2005/8/layout/vList2"/>
    <dgm:cxn modelId="{C919E776-2437-4EF8-9761-10913B1825D0}" type="presOf" srcId="{E133BE78-9B91-410F-B78A-92F8E3225B1D}" destId="{83E86A3C-B951-4241-891D-04FEB6157D60}" srcOrd="0" destOrd="3" presId="urn:microsoft.com/office/officeart/2005/8/layout/vList2"/>
    <dgm:cxn modelId="{47AD3379-221C-4A66-A3B9-D016A329E9BD}" type="presOf" srcId="{DF14FFCE-7AD3-4CED-8DA2-51DE1F1C1009}" destId="{4D70CD45-FFD5-425E-B371-7996970D73B7}" srcOrd="0" destOrd="0" presId="urn:microsoft.com/office/officeart/2005/8/layout/vList2"/>
    <dgm:cxn modelId="{1DB1D06F-D862-4BFD-A70A-0572DA4EB646}" type="presOf" srcId="{09EA977A-4CC7-4DA0-B38E-352053A0FF0B}" destId="{83E86A3C-B951-4241-891D-04FEB6157D60}" srcOrd="0" destOrd="0" presId="urn:microsoft.com/office/officeart/2005/8/layout/vList2"/>
    <dgm:cxn modelId="{226F4236-1FB8-4267-85A0-057BC1E2DBBD}" srcId="{DF14FFCE-7AD3-4CED-8DA2-51DE1F1C1009}" destId="{B8BB2DD5-F214-416B-8A32-FE8F396FE7F2}" srcOrd="1" destOrd="0" parTransId="{1A57A698-6C8B-4F21-A1F5-FCC25739B452}" sibTransId="{10F506C7-DCA7-429D-9F75-D1CDBF75D00F}"/>
    <dgm:cxn modelId="{3C750112-6423-4ADC-A30D-796BAC023692}" srcId="{DF14FFCE-7AD3-4CED-8DA2-51DE1F1C1009}" destId="{09EA977A-4CC7-4DA0-B38E-352053A0FF0B}" srcOrd="0" destOrd="0" parTransId="{BBCD644E-7C05-4C7E-BE02-BFDF6D04AA5F}" sibTransId="{1A11C1ED-B0AD-4C8F-A53C-E9D206E93D05}"/>
    <dgm:cxn modelId="{FA8733DF-EA01-4375-9D3D-CE94BAF3B818}" srcId="{DF14FFCE-7AD3-4CED-8DA2-51DE1F1C1009}" destId="{E133BE78-9B91-410F-B78A-92F8E3225B1D}" srcOrd="3" destOrd="0" parTransId="{70D98B77-AF2F-4865-8006-0F86B8531A1D}" sibTransId="{5D4540B7-1FA3-4C38-AE7D-41A9B7C49E8E}"/>
    <dgm:cxn modelId="{5795C59E-EA1A-4ACA-A62D-B252EB37A13E}" type="presOf" srcId="{B8BB2DD5-F214-416B-8A32-FE8F396FE7F2}" destId="{83E86A3C-B951-4241-891D-04FEB6157D60}" srcOrd="0" destOrd="1" presId="urn:microsoft.com/office/officeart/2005/8/layout/vList2"/>
    <dgm:cxn modelId="{C5A8B15D-6C8B-4A4F-BDBA-4BEC5B852935}" type="presParOf" srcId="{D464CC3D-8236-4DDE-B32A-8E685C240367}" destId="{4D70CD45-FFD5-425E-B371-7996970D73B7}" srcOrd="0" destOrd="0" presId="urn:microsoft.com/office/officeart/2005/8/layout/vList2"/>
    <dgm:cxn modelId="{80F119F7-AA42-4FDF-92B5-352214AD842D}" type="presParOf" srcId="{D464CC3D-8236-4DDE-B32A-8E685C240367}" destId="{83E86A3C-B951-4241-891D-04FEB6157D60}"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E5E25F6-FC56-40C9-A202-2C7C78355A3C}" type="doc">
      <dgm:prSet loTypeId="urn:microsoft.com/office/officeart/2005/8/layout/hList1" loCatId="list" qsTypeId="urn:microsoft.com/office/officeart/2005/8/quickstyle/3d3" qsCatId="3D" csTypeId="urn:microsoft.com/office/officeart/2005/8/colors/accent1_2" csCatId="accent1" phldr="1"/>
      <dgm:spPr/>
      <dgm:t>
        <a:bodyPr/>
        <a:lstStyle/>
        <a:p>
          <a:endParaRPr lang="en-US"/>
        </a:p>
      </dgm:t>
    </dgm:pt>
    <dgm:pt modelId="{7C430385-127B-411F-BC12-5B36C47869DD}">
      <dgm:prSet phldrT="[Text]" custT="1">
        <dgm:style>
          <a:lnRef idx="2">
            <a:schemeClr val="dk1">
              <a:shade val="50000"/>
            </a:schemeClr>
          </a:lnRef>
          <a:fillRef idx="1">
            <a:schemeClr val="dk1"/>
          </a:fillRef>
          <a:effectRef idx="0">
            <a:schemeClr val="dk1"/>
          </a:effectRef>
          <a:fontRef idx="minor">
            <a:schemeClr val="lt1"/>
          </a:fontRef>
        </dgm:style>
      </dgm:prSet>
      <dgm:spPr>
        <a:ln>
          <a:noFill/>
        </a:ln>
      </dgm:spPr>
      <dgm:t>
        <a:bodyPr/>
        <a:lstStyle/>
        <a:p>
          <a:r>
            <a:rPr lang="en-US" sz="2800" b="1" smtClean="0">
              <a:latin typeface="Arial" pitchFamily="34" charset="0"/>
              <a:cs typeface="Arial" pitchFamily="34" charset="0"/>
            </a:rPr>
            <a:t>What is Expected</a:t>
          </a:r>
          <a:endParaRPr lang="en-US" sz="2800" b="1" dirty="0">
            <a:latin typeface="Arial" pitchFamily="34" charset="0"/>
            <a:cs typeface="Arial" pitchFamily="34" charset="0"/>
          </a:endParaRPr>
        </a:p>
      </dgm:t>
    </dgm:pt>
    <dgm:pt modelId="{21E1C662-732B-4AA0-B28B-B0B67D48FD13}" type="parTrans" cxnId="{2AD39260-2E12-4153-9DE0-51F0379FDB7B}">
      <dgm:prSet/>
      <dgm:spPr/>
      <dgm:t>
        <a:bodyPr/>
        <a:lstStyle/>
        <a:p>
          <a:endParaRPr lang="en-US"/>
        </a:p>
      </dgm:t>
    </dgm:pt>
    <dgm:pt modelId="{47E18CF1-B3C7-4D94-8C46-9DE3F2CEC989}" type="sibTrans" cxnId="{2AD39260-2E12-4153-9DE0-51F0379FDB7B}">
      <dgm:prSet/>
      <dgm:spPr/>
      <dgm:t>
        <a:bodyPr/>
        <a:lstStyle/>
        <a:p>
          <a:endParaRPr lang="en-US"/>
        </a:p>
      </dgm:t>
    </dgm:pt>
    <dgm:pt modelId="{7DB0F61A-D642-4235-8143-BEEC3CE07972}">
      <dgm:prSet phldrT="[Text]">
        <dgm:style>
          <a:lnRef idx="2">
            <a:schemeClr val="accent3">
              <a:shade val="50000"/>
            </a:schemeClr>
          </a:lnRef>
          <a:fillRef idx="1">
            <a:schemeClr val="accent3"/>
          </a:fillRef>
          <a:effectRef idx="0">
            <a:schemeClr val="accent3"/>
          </a:effectRef>
          <a:fontRef idx="minor">
            <a:schemeClr val="lt1"/>
          </a:fontRef>
        </dgm:style>
      </dgm:prSet>
      <dgm:spPr>
        <a:solidFill>
          <a:srgbClr val="CBE5F4"/>
        </a:solidFill>
        <a:ln>
          <a:noFill/>
        </a:ln>
      </dgm:spPr>
      <dgm:t>
        <a:bodyPr/>
        <a:lstStyle/>
        <a:p>
          <a:pPr>
            <a:lnSpc>
              <a:spcPct val="100000"/>
            </a:lnSpc>
          </a:pPr>
          <a:r>
            <a:rPr lang="en-US" dirty="0" smtClean="0">
              <a:solidFill>
                <a:schemeClr val="tx2"/>
              </a:solidFill>
              <a:latin typeface="Arial" pitchFamily="34" charset="0"/>
              <a:cs typeface="Arial" pitchFamily="34" charset="0"/>
            </a:rPr>
            <a:t>Participation in assessment design</a:t>
          </a:r>
          <a:endParaRPr lang="en-US" dirty="0">
            <a:solidFill>
              <a:schemeClr val="tx2"/>
            </a:solidFill>
            <a:latin typeface="Arial" pitchFamily="34" charset="0"/>
            <a:cs typeface="Arial" pitchFamily="34" charset="0"/>
          </a:endParaRPr>
        </a:p>
      </dgm:t>
    </dgm:pt>
    <dgm:pt modelId="{7B6CA017-C5AD-4A93-A433-A265E76D33C9}" type="parTrans" cxnId="{A24A4F5A-8CCB-4D64-9505-933584BB4DD0}">
      <dgm:prSet/>
      <dgm:spPr/>
      <dgm:t>
        <a:bodyPr/>
        <a:lstStyle/>
        <a:p>
          <a:endParaRPr lang="en-US"/>
        </a:p>
      </dgm:t>
    </dgm:pt>
    <dgm:pt modelId="{BFFC1820-2CB8-4ED0-9F65-4E1B0FEDD2D0}" type="sibTrans" cxnId="{A24A4F5A-8CCB-4D64-9505-933584BB4DD0}">
      <dgm:prSet/>
      <dgm:spPr/>
      <dgm:t>
        <a:bodyPr/>
        <a:lstStyle/>
        <a:p>
          <a:endParaRPr lang="en-US"/>
        </a:p>
      </dgm:t>
    </dgm:pt>
    <dgm:pt modelId="{27EA33A5-839E-4FFF-8C09-1EAE15B74D00}">
      <dgm:prSet phldrT="[Text]">
        <dgm:style>
          <a:lnRef idx="2">
            <a:schemeClr val="accent3">
              <a:shade val="50000"/>
            </a:schemeClr>
          </a:lnRef>
          <a:fillRef idx="1">
            <a:schemeClr val="accent3"/>
          </a:fillRef>
          <a:effectRef idx="0">
            <a:schemeClr val="accent3"/>
          </a:effectRef>
          <a:fontRef idx="minor">
            <a:schemeClr val="lt1"/>
          </a:fontRef>
        </dgm:style>
      </dgm:prSet>
      <dgm:spPr>
        <a:solidFill>
          <a:srgbClr val="CBE5F4"/>
        </a:solidFill>
        <a:ln>
          <a:noFill/>
        </a:ln>
      </dgm:spPr>
      <dgm:t>
        <a:bodyPr/>
        <a:lstStyle/>
        <a:p>
          <a:pPr>
            <a:lnSpc>
              <a:spcPct val="100000"/>
            </a:lnSpc>
          </a:pPr>
          <a:r>
            <a:rPr lang="en-US" dirty="0" smtClean="0">
              <a:solidFill>
                <a:schemeClr val="tx2"/>
              </a:solidFill>
              <a:latin typeface="Arial" pitchFamily="34" charset="0"/>
              <a:cs typeface="Arial" pitchFamily="34" charset="0"/>
            </a:rPr>
            <a:t>Lead role in defining college readiness and standard- setting for 11</a:t>
          </a:r>
          <a:r>
            <a:rPr lang="en-US" baseline="30000" dirty="0" smtClean="0">
              <a:solidFill>
                <a:schemeClr val="tx2"/>
              </a:solidFill>
              <a:latin typeface="Arial" pitchFamily="34" charset="0"/>
              <a:cs typeface="Arial" pitchFamily="34" charset="0"/>
            </a:rPr>
            <a:t>th</a:t>
          </a:r>
          <a:r>
            <a:rPr lang="en-US" dirty="0" smtClean="0">
              <a:solidFill>
                <a:schemeClr val="tx2"/>
              </a:solidFill>
              <a:latin typeface="Arial" pitchFamily="34" charset="0"/>
              <a:cs typeface="Arial" pitchFamily="34" charset="0"/>
            </a:rPr>
            <a:t> grade assessment</a:t>
          </a:r>
          <a:endParaRPr lang="en-US" dirty="0">
            <a:solidFill>
              <a:schemeClr val="tx2"/>
            </a:solidFill>
            <a:latin typeface="Arial" pitchFamily="34" charset="0"/>
            <a:cs typeface="Arial" pitchFamily="34" charset="0"/>
          </a:endParaRPr>
        </a:p>
      </dgm:t>
    </dgm:pt>
    <dgm:pt modelId="{7F7DBDB7-7C9B-421B-A080-F96142403322}" type="parTrans" cxnId="{B0A20966-BDE9-407E-B93E-EDAC7E263740}">
      <dgm:prSet/>
      <dgm:spPr/>
      <dgm:t>
        <a:bodyPr/>
        <a:lstStyle/>
        <a:p>
          <a:endParaRPr lang="en-US"/>
        </a:p>
      </dgm:t>
    </dgm:pt>
    <dgm:pt modelId="{34538EA2-B689-4AF5-988C-51E3DB0D9424}" type="sibTrans" cxnId="{B0A20966-BDE9-407E-B93E-EDAC7E263740}">
      <dgm:prSet/>
      <dgm:spPr/>
      <dgm:t>
        <a:bodyPr/>
        <a:lstStyle/>
        <a:p>
          <a:endParaRPr lang="en-US"/>
        </a:p>
      </dgm:t>
    </dgm:pt>
    <dgm:pt modelId="{D98CB64A-FFC1-4E5D-B529-DEA393168D2F}">
      <dgm:prSet phldrT="[Text]" custT="1">
        <dgm:style>
          <a:lnRef idx="2">
            <a:schemeClr val="dk1">
              <a:shade val="50000"/>
            </a:schemeClr>
          </a:lnRef>
          <a:fillRef idx="1">
            <a:schemeClr val="dk1"/>
          </a:fillRef>
          <a:effectRef idx="0">
            <a:schemeClr val="dk1"/>
          </a:effectRef>
          <a:fontRef idx="minor">
            <a:schemeClr val="lt1"/>
          </a:fontRef>
        </dgm:style>
      </dgm:prSet>
      <dgm:spPr>
        <a:ln>
          <a:noFill/>
        </a:ln>
      </dgm:spPr>
      <dgm:t>
        <a:bodyPr/>
        <a:lstStyle/>
        <a:p>
          <a:r>
            <a:rPr lang="en-US" sz="2800" b="1" dirty="0" smtClean="0">
              <a:latin typeface="Arial" pitchFamily="34" charset="0"/>
              <a:cs typeface="Arial" pitchFamily="34" charset="0"/>
            </a:rPr>
            <a:t>What is </a:t>
          </a:r>
          <a:r>
            <a:rPr lang="en-US" sz="2800" b="1" i="1" dirty="0" smtClean="0">
              <a:latin typeface="Arial" pitchFamily="34" charset="0"/>
              <a:cs typeface="Arial" pitchFamily="34" charset="0"/>
            </a:rPr>
            <a:t>NOT</a:t>
          </a:r>
          <a:r>
            <a:rPr lang="en-US" sz="2800" b="1" dirty="0" smtClean="0">
              <a:latin typeface="Arial" pitchFamily="34" charset="0"/>
              <a:cs typeface="Arial" pitchFamily="34" charset="0"/>
            </a:rPr>
            <a:t> Expected</a:t>
          </a:r>
          <a:endParaRPr lang="en-US" sz="2800" b="1" dirty="0">
            <a:latin typeface="Arial" pitchFamily="34" charset="0"/>
            <a:cs typeface="Arial" pitchFamily="34" charset="0"/>
          </a:endParaRPr>
        </a:p>
      </dgm:t>
    </dgm:pt>
    <dgm:pt modelId="{B400D2D2-12EC-47BD-9FC6-A181579BE72D}" type="parTrans" cxnId="{2D04258E-7FD0-48BF-94B3-F98B483C3F60}">
      <dgm:prSet/>
      <dgm:spPr/>
      <dgm:t>
        <a:bodyPr/>
        <a:lstStyle/>
        <a:p>
          <a:endParaRPr lang="en-US"/>
        </a:p>
      </dgm:t>
    </dgm:pt>
    <dgm:pt modelId="{68B2A444-2596-42DE-A964-76BF904FD508}" type="sibTrans" cxnId="{2D04258E-7FD0-48BF-94B3-F98B483C3F60}">
      <dgm:prSet/>
      <dgm:spPr/>
      <dgm:t>
        <a:bodyPr/>
        <a:lstStyle/>
        <a:p>
          <a:endParaRPr lang="en-US"/>
        </a:p>
      </dgm:t>
    </dgm:pt>
    <dgm:pt modelId="{E683AF72-AE89-41B3-94E7-C981F0CD8085}">
      <dgm:prSet phldrT="[Text]">
        <dgm:style>
          <a:lnRef idx="2">
            <a:schemeClr val="accent3">
              <a:shade val="50000"/>
            </a:schemeClr>
          </a:lnRef>
          <a:fillRef idx="1">
            <a:schemeClr val="accent3"/>
          </a:fillRef>
          <a:effectRef idx="0">
            <a:schemeClr val="accent3"/>
          </a:effectRef>
          <a:fontRef idx="minor">
            <a:schemeClr val="lt1"/>
          </a:fontRef>
        </dgm:style>
      </dgm:prSet>
      <dgm:spPr>
        <a:solidFill>
          <a:srgbClr val="CBE5F4"/>
        </a:solidFill>
        <a:ln>
          <a:noFill/>
        </a:ln>
      </dgm:spPr>
      <dgm:t>
        <a:bodyPr/>
        <a:lstStyle/>
        <a:p>
          <a:pPr>
            <a:spcBef>
              <a:spcPts val="0"/>
            </a:spcBef>
            <a:spcAft>
              <a:spcPts val="600"/>
            </a:spcAft>
          </a:pPr>
          <a:r>
            <a:rPr lang="en-US" dirty="0" smtClean="0">
              <a:solidFill>
                <a:schemeClr val="tx2"/>
              </a:solidFill>
              <a:latin typeface="Arial" pitchFamily="34" charset="0"/>
              <a:cs typeface="Arial" pitchFamily="34" charset="0"/>
            </a:rPr>
            <a:t>Use of Smarter Balanced assessment for admission</a:t>
          </a:r>
          <a:endParaRPr lang="en-US" dirty="0">
            <a:solidFill>
              <a:schemeClr val="tx2"/>
            </a:solidFill>
            <a:latin typeface="Arial" pitchFamily="34" charset="0"/>
            <a:cs typeface="Arial" pitchFamily="34" charset="0"/>
          </a:endParaRPr>
        </a:p>
      </dgm:t>
    </dgm:pt>
    <dgm:pt modelId="{D45B7558-323A-4465-9219-DEF6A059A8C6}" type="parTrans" cxnId="{DA797041-E6ED-44B4-9975-30B979762807}">
      <dgm:prSet/>
      <dgm:spPr/>
      <dgm:t>
        <a:bodyPr/>
        <a:lstStyle/>
        <a:p>
          <a:endParaRPr lang="en-US"/>
        </a:p>
      </dgm:t>
    </dgm:pt>
    <dgm:pt modelId="{0D5AB40C-D321-477B-9A56-9D40DD905E33}" type="sibTrans" cxnId="{DA797041-E6ED-44B4-9975-30B979762807}">
      <dgm:prSet/>
      <dgm:spPr/>
      <dgm:t>
        <a:bodyPr/>
        <a:lstStyle/>
        <a:p>
          <a:endParaRPr lang="en-US"/>
        </a:p>
      </dgm:t>
    </dgm:pt>
    <dgm:pt modelId="{A2C0464C-1398-48B6-9984-229673B02A51}">
      <dgm:prSet phldrT="[Text]">
        <dgm:style>
          <a:lnRef idx="2">
            <a:schemeClr val="accent3">
              <a:shade val="50000"/>
            </a:schemeClr>
          </a:lnRef>
          <a:fillRef idx="1">
            <a:schemeClr val="accent3"/>
          </a:fillRef>
          <a:effectRef idx="0">
            <a:schemeClr val="accent3"/>
          </a:effectRef>
          <a:fontRef idx="minor">
            <a:schemeClr val="lt1"/>
          </a:fontRef>
        </dgm:style>
      </dgm:prSet>
      <dgm:spPr>
        <a:solidFill>
          <a:srgbClr val="CBE5F4"/>
        </a:solidFill>
        <a:ln>
          <a:noFill/>
        </a:ln>
      </dgm:spPr>
      <dgm:t>
        <a:bodyPr/>
        <a:lstStyle/>
        <a:p>
          <a:pPr>
            <a:spcBef>
              <a:spcPts val="0"/>
            </a:spcBef>
            <a:spcAft>
              <a:spcPts val="600"/>
            </a:spcAft>
          </a:pPr>
          <a:r>
            <a:rPr lang="en-US" dirty="0" smtClean="0">
              <a:solidFill>
                <a:schemeClr val="tx2"/>
              </a:solidFill>
              <a:latin typeface="Arial" pitchFamily="34" charset="0"/>
              <a:cs typeface="Arial" pitchFamily="34" charset="0"/>
            </a:rPr>
            <a:t>Standardization of admission criteria or standards</a:t>
          </a:r>
          <a:endParaRPr lang="en-US" dirty="0">
            <a:solidFill>
              <a:schemeClr val="tx2"/>
            </a:solidFill>
            <a:latin typeface="Arial" pitchFamily="34" charset="0"/>
            <a:cs typeface="Arial" pitchFamily="34" charset="0"/>
          </a:endParaRPr>
        </a:p>
      </dgm:t>
    </dgm:pt>
    <dgm:pt modelId="{CB6AA2C0-7725-48A5-BA6C-761F33E7AE5B}" type="parTrans" cxnId="{5FBD8216-DF0F-42CC-8342-3B810D2CC9B5}">
      <dgm:prSet/>
      <dgm:spPr/>
      <dgm:t>
        <a:bodyPr/>
        <a:lstStyle/>
        <a:p>
          <a:endParaRPr lang="en-US"/>
        </a:p>
      </dgm:t>
    </dgm:pt>
    <dgm:pt modelId="{A1C7F335-545D-40E3-82CE-304E3F72913E}" type="sibTrans" cxnId="{5FBD8216-DF0F-42CC-8342-3B810D2CC9B5}">
      <dgm:prSet/>
      <dgm:spPr/>
      <dgm:t>
        <a:bodyPr/>
        <a:lstStyle/>
        <a:p>
          <a:endParaRPr lang="en-US"/>
        </a:p>
      </dgm:t>
    </dgm:pt>
    <dgm:pt modelId="{4CF7473E-0163-48B2-901C-F147FC187A0B}">
      <dgm:prSet phldrT="[Text]">
        <dgm:style>
          <a:lnRef idx="2">
            <a:schemeClr val="accent3">
              <a:shade val="50000"/>
            </a:schemeClr>
          </a:lnRef>
          <a:fillRef idx="1">
            <a:schemeClr val="accent3"/>
          </a:fillRef>
          <a:effectRef idx="0">
            <a:schemeClr val="accent3"/>
          </a:effectRef>
          <a:fontRef idx="minor">
            <a:schemeClr val="lt1"/>
          </a:fontRef>
        </dgm:style>
      </dgm:prSet>
      <dgm:spPr>
        <a:solidFill>
          <a:srgbClr val="CBE5F4"/>
        </a:solidFill>
        <a:ln>
          <a:noFill/>
        </a:ln>
      </dgm:spPr>
      <dgm:t>
        <a:bodyPr/>
        <a:lstStyle/>
        <a:p>
          <a:pPr>
            <a:lnSpc>
              <a:spcPct val="100000"/>
            </a:lnSpc>
          </a:pPr>
          <a:r>
            <a:rPr lang="en-US" dirty="0" smtClean="0">
              <a:solidFill>
                <a:schemeClr val="tx2"/>
              </a:solidFill>
              <a:latin typeface="Arial" pitchFamily="34" charset="0"/>
              <a:cs typeface="Arial" pitchFamily="34" charset="0"/>
            </a:rPr>
            <a:t>Agreement on performance standards for exemption from developmental courses in English and math</a:t>
          </a:r>
          <a:endParaRPr lang="en-US" dirty="0">
            <a:solidFill>
              <a:schemeClr val="tx2"/>
            </a:solidFill>
            <a:latin typeface="Arial" pitchFamily="34" charset="0"/>
            <a:cs typeface="Arial" pitchFamily="34" charset="0"/>
          </a:endParaRPr>
        </a:p>
      </dgm:t>
    </dgm:pt>
    <dgm:pt modelId="{93DB33E1-41BE-4322-AA79-2B981C49C7D0}" type="parTrans" cxnId="{5B257BC3-196A-447C-AC01-35DF3EB0EF15}">
      <dgm:prSet/>
      <dgm:spPr/>
      <dgm:t>
        <a:bodyPr/>
        <a:lstStyle/>
        <a:p>
          <a:endParaRPr lang="en-US"/>
        </a:p>
      </dgm:t>
    </dgm:pt>
    <dgm:pt modelId="{DD65C281-06D1-4392-A322-6FE3CC1E6652}" type="sibTrans" cxnId="{5B257BC3-196A-447C-AC01-35DF3EB0EF15}">
      <dgm:prSet/>
      <dgm:spPr/>
      <dgm:t>
        <a:bodyPr/>
        <a:lstStyle/>
        <a:p>
          <a:endParaRPr lang="en-US"/>
        </a:p>
      </dgm:t>
    </dgm:pt>
    <dgm:pt modelId="{1E1BF2B9-4DE3-4F12-9652-2F8A905605AE}">
      <dgm:prSet phldrT="[Text]">
        <dgm:style>
          <a:lnRef idx="2">
            <a:schemeClr val="accent3">
              <a:shade val="50000"/>
            </a:schemeClr>
          </a:lnRef>
          <a:fillRef idx="1">
            <a:schemeClr val="accent3"/>
          </a:fillRef>
          <a:effectRef idx="0">
            <a:schemeClr val="accent3"/>
          </a:effectRef>
          <a:fontRef idx="minor">
            <a:schemeClr val="lt1"/>
          </a:fontRef>
        </dgm:style>
      </dgm:prSet>
      <dgm:spPr>
        <a:solidFill>
          <a:srgbClr val="CBE5F4"/>
        </a:solidFill>
        <a:ln>
          <a:noFill/>
        </a:ln>
      </dgm:spPr>
      <dgm:t>
        <a:bodyPr/>
        <a:lstStyle/>
        <a:p>
          <a:pPr>
            <a:spcBef>
              <a:spcPts val="0"/>
            </a:spcBef>
            <a:spcAft>
              <a:spcPts val="600"/>
            </a:spcAft>
          </a:pPr>
          <a:r>
            <a:rPr lang="en-US" dirty="0" smtClean="0">
              <a:solidFill>
                <a:schemeClr val="tx2"/>
              </a:solidFill>
              <a:latin typeface="Arial" pitchFamily="34" charset="0"/>
              <a:cs typeface="Arial" pitchFamily="34" charset="0"/>
            </a:rPr>
            <a:t>Standardization of developmental or first-year curricula</a:t>
          </a:r>
          <a:endParaRPr lang="en-US" dirty="0">
            <a:solidFill>
              <a:schemeClr val="tx2"/>
            </a:solidFill>
            <a:latin typeface="Arial" pitchFamily="34" charset="0"/>
            <a:cs typeface="Arial" pitchFamily="34" charset="0"/>
          </a:endParaRPr>
        </a:p>
      </dgm:t>
    </dgm:pt>
    <dgm:pt modelId="{CBC3FFEB-756D-4DFB-8270-3B407DDAC213}" type="parTrans" cxnId="{F2DA46C4-0860-4699-83B1-81F8A2529DC8}">
      <dgm:prSet/>
      <dgm:spPr/>
      <dgm:t>
        <a:bodyPr/>
        <a:lstStyle/>
        <a:p>
          <a:endParaRPr lang="en-US"/>
        </a:p>
      </dgm:t>
    </dgm:pt>
    <dgm:pt modelId="{D64A7187-5C3B-4AC5-A7E9-792FC7A6D8D5}" type="sibTrans" cxnId="{F2DA46C4-0860-4699-83B1-81F8A2529DC8}">
      <dgm:prSet/>
      <dgm:spPr/>
      <dgm:t>
        <a:bodyPr/>
        <a:lstStyle/>
        <a:p>
          <a:endParaRPr lang="en-US"/>
        </a:p>
      </dgm:t>
    </dgm:pt>
    <dgm:pt modelId="{A2CFE3EC-3B05-4997-8AC7-263C118693EE}">
      <dgm:prSet phldrT="[Text]">
        <dgm:style>
          <a:lnRef idx="2">
            <a:schemeClr val="accent3">
              <a:shade val="50000"/>
            </a:schemeClr>
          </a:lnRef>
          <a:fillRef idx="1">
            <a:schemeClr val="accent3"/>
          </a:fillRef>
          <a:effectRef idx="0">
            <a:schemeClr val="accent3"/>
          </a:effectRef>
          <a:fontRef idx="minor">
            <a:schemeClr val="lt1"/>
          </a:fontRef>
        </dgm:style>
      </dgm:prSet>
      <dgm:spPr>
        <a:solidFill>
          <a:srgbClr val="CBE5F4"/>
        </a:solidFill>
        <a:ln>
          <a:noFill/>
        </a:ln>
      </dgm:spPr>
      <dgm:t>
        <a:bodyPr/>
        <a:lstStyle/>
        <a:p>
          <a:pPr>
            <a:spcBef>
              <a:spcPts val="0"/>
            </a:spcBef>
            <a:spcAft>
              <a:spcPts val="600"/>
            </a:spcAft>
          </a:pPr>
          <a:r>
            <a:rPr lang="en-US" dirty="0" smtClean="0">
              <a:solidFill>
                <a:schemeClr val="tx2"/>
              </a:solidFill>
              <a:latin typeface="Arial" pitchFamily="34" charset="0"/>
              <a:cs typeface="Arial" pitchFamily="34" charset="0"/>
            </a:rPr>
            <a:t>Complete reliance on the  Smarter Balanced assessment for placement decisions (other data points and assessments may be used)</a:t>
          </a:r>
          <a:endParaRPr lang="en-US" dirty="0">
            <a:solidFill>
              <a:schemeClr val="tx2"/>
            </a:solidFill>
            <a:latin typeface="Arial" pitchFamily="34" charset="0"/>
            <a:cs typeface="Arial" pitchFamily="34" charset="0"/>
          </a:endParaRPr>
        </a:p>
      </dgm:t>
    </dgm:pt>
    <dgm:pt modelId="{5BAB24A3-1010-4720-B3F0-5D90F9824669}" type="parTrans" cxnId="{56BA3E71-7735-4605-8DE4-771EE97D102D}">
      <dgm:prSet/>
      <dgm:spPr/>
      <dgm:t>
        <a:bodyPr/>
        <a:lstStyle/>
        <a:p>
          <a:endParaRPr lang="en-US"/>
        </a:p>
      </dgm:t>
    </dgm:pt>
    <dgm:pt modelId="{6F5CC944-8476-4B9D-95CF-A1AE654A4961}" type="sibTrans" cxnId="{56BA3E71-7735-4605-8DE4-771EE97D102D}">
      <dgm:prSet/>
      <dgm:spPr/>
      <dgm:t>
        <a:bodyPr/>
        <a:lstStyle/>
        <a:p>
          <a:endParaRPr lang="en-US"/>
        </a:p>
      </dgm:t>
    </dgm:pt>
    <dgm:pt modelId="{2E957815-0F2B-449E-971D-E83BCD69173D}" type="pres">
      <dgm:prSet presAssocID="{AE5E25F6-FC56-40C9-A202-2C7C78355A3C}" presName="Name0" presStyleCnt="0">
        <dgm:presLayoutVars>
          <dgm:dir/>
          <dgm:animLvl val="lvl"/>
          <dgm:resizeHandles val="exact"/>
        </dgm:presLayoutVars>
      </dgm:prSet>
      <dgm:spPr/>
      <dgm:t>
        <a:bodyPr/>
        <a:lstStyle/>
        <a:p>
          <a:endParaRPr lang="en-US"/>
        </a:p>
      </dgm:t>
    </dgm:pt>
    <dgm:pt modelId="{ED9E45E5-5F2D-4F3F-8828-5B51EE85D2E5}" type="pres">
      <dgm:prSet presAssocID="{7C430385-127B-411F-BC12-5B36C47869DD}" presName="composite" presStyleCnt="0"/>
      <dgm:spPr/>
      <dgm:t>
        <a:bodyPr/>
        <a:lstStyle/>
        <a:p>
          <a:endParaRPr lang="en-US"/>
        </a:p>
      </dgm:t>
    </dgm:pt>
    <dgm:pt modelId="{46C9123D-6DFD-48E3-8131-D9BD06DB1EEF}" type="pres">
      <dgm:prSet presAssocID="{7C430385-127B-411F-BC12-5B36C47869DD}" presName="parTx" presStyleLbl="alignNode1" presStyleIdx="0" presStyleCnt="2" custLinFactNeighborX="-11890" custLinFactNeighborY="1903">
        <dgm:presLayoutVars>
          <dgm:chMax val="0"/>
          <dgm:chPref val="0"/>
          <dgm:bulletEnabled val="1"/>
        </dgm:presLayoutVars>
      </dgm:prSet>
      <dgm:spPr/>
      <dgm:t>
        <a:bodyPr/>
        <a:lstStyle/>
        <a:p>
          <a:endParaRPr lang="en-US"/>
        </a:p>
      </dgm:t>
    </dgm:pt>
    <dgm:pt modelId="{A5B6CFE0-60A8-4D2E-977C-F880017C84A5}" type="pres">
      <dgm:prSet presAssocID="{7C430385-127B-411F-BC12-5B36C47869DD}" presName="desTx" presStyleLbl="alignAccFollowNode1" presStyleIdx="0" presStyleCnt="2">
        <dgm:presLayoutVars>
          <dgm:bulletEnabled val="1"/>
        </dgm:presLayoutVars>
      </dgm:prSet>
      <dgm:spPr/>
      <dgm:t>
        <a:bodyPr/>
        <a:lstStyle/>
        <a:p>
          <a:endParaRPr lang="en-US"/>
        </a:p>
      </dgm:t>
    </dgm:pt>
    <dgm:pt modelId="{6EDABF5E-B70C-46D5-BD6B-2DE1E6CE59AB}" type="pres">
      <dgm:prSet presAssocID="{47E18CF1-B3C7-4D94-8C46-9DE3F2CEC989}" presName="space" presStyleCnt="0"/>
      <dgm:spPr/>
      <dgm:t>
        <a:bodyPr/>
        <a:lstStyle/>
        <a:p>
          <a:endParaRPr lang="en-US"/>
        </a:p>
      </dgm:t>
    </dgm:pt>
    <dgm:pt modelId="{B6ACCD37-AA15-4113-96A9-04B317023D3F}" type="pres">
      <dgm:prSet presAssocID="{D98CB64A-FFC1-4E5D-B529-DEA393168D2F}" presName="composite" presStyleCnt="0"/>
      <dgm:spPr/>
      <dgm:t>
        <a:bodyPr/>
        <a:lstStyle/>
        <a:p>
          <a:endParaRPr lang="en-US"/>
        </a:p>
      </dgm:t>
    </dgm:pt>
    <dgm:pt modelId="{3C1E0C30-CE1E-48B5-A4FB-2815E939AC11}" type="pres">
      <dgm:prSet presAssocID="{D98CB64A-FFC1-4E5D-B529-DEA393168D2F}" presName="parTx" presStyleLbl="alignNode1" presStyleIdx="1" presStyleCnt="2">
        <dgm:presLayoutVars>
          <dgm:chMax val="0"/>
          <dgm:chPref val="0"/>
          <dgm:bulletEnabled val="1"/>
        </dgm:presLayoutVars>
      </dgm:prSet>
      <dgm:spPr/>
      <dgm:t>
        <a:bodyPr/>
        <a:lstStyle/>
        <a:p>
          <a:endParaRPr lang="en-US"/>
        </a:p>
      </dgm:t>
    </dgm:pt>
    <dgm:pt modelId="{186ADF2A-9AE8-423D-878F-22CA5FF4DABE}" type="pres">
      <dgm:prSet presAssocID="{D98CB64A-FFC1-4E5D-B529-DEA393168D2F}" presName="desTx" presStyleLbl="alignAccFollowNode1" presStyleIdx="1" presStyleCnt="2">
        <dgm:presLayoutVars>
          <dgm:bulletEnabled val="1"/>
        </dgm:presLayoutVars>
      </dgm:prSet>
      <dgm:spPr/>
      <dgm:t>
        <a:bodyPr/>
        <a:lstStyle/>
        <a:p>
          <a:endParaRPr lang="en-US"/>
        </a:p>
      </dgm:t>
    </dgm:pt>
  </dgm:ptLst>
  <dgm:cxnLst>
    <dgm:cxn modelId="{DA797041-E6ED-44B4-9975-30B979762807}" srcId="{D98CB64A-FFC1-4E5D-B529-DEA393168D2F}" destId="{E683AF72-AE89-41B3-94E7-C981F0CD8085}" srcOrd="0" destOrd="0" parTransId="{D45B7558-323A-4465-9219-DEF6A059A8C6}" sibTransId="{0D5AB40C-D321-477B-9A56-9D40DD905E33}"/>
    <dgm:cxn modelId="{F5C60491-10FD-424D-9D1B-E4198975E1AD}" type="presOf" srcId="{4CF7473E-0163-48B2-901C-F147FC187A0B}" destId="{A5B6CFE0-60A8-4D2E-977C-F880017C84A5}" srcOrd="0" destOrd="2" presId="urn:microsoft.com/office/officeart/2005/8/layout/hList1"/>
    <dgm:cxn modelId="{1BD7E06B-9E3F-4E38-843B-F0ED71DF1C70}" type="presOf" srcId="{D98CB64A-FFC1-4E5D-B529-DEA393168D2F}" destId="{3C1E0C30-CE1E-48B5-A4FB-2815E939AC11}" srcOrd="0" destOrd="0" presId="urn:microsoft.com/office/officeart/2005/8/layout/hList1"/>
    <dgm:cxn modelId="{56BA3E71-7735-4605-8DE4-771EE97D102D}" srcId="{D98CB64A-FFC1-4E5D-B529-DEA393168D2F}" destId="{A2CFE3EC-3B05-4997-8AC7-263C118693EE}" srcOrd="3" destOrd="0" parTransId="{5BAB24A3-1010-4720-B3F0-5D90F9824669}" sibTransId="{6F5CC944-8476-4B9D-95CF-A1AE654A4961}"/>
    <dgm:cxn modelId="{06ADB2BE-0690-4A6C-9156-9CA3F2F6016A}" type="presOf" srcId="{1E1BF2B9-4DE3-4F12-9652-2F8A905605AE}" destId="{186ADF2A-9AE8-423D-878F-22CA5FF4DABE}" srcOrd="0" destOrd="2" presId="urn:microsoft.com/office/officeart/2005/8/layout/hList1"/>
    <dgm:cxn modelId="{433F9195-BF87-428A-B3F4-ED1466D6BD0C}" type="presOf" srcId="{AE5E25F6-FC56-40C9-A202-2C7C78355A3C}" destId="{2E957815-0F2B-449E-971D-E83BCD69173D}" srcOrd="0" destOrd="0" presId="urn:microsoft.com/office/officeart/2005/8/layout/hList1"/>
    <dgm:cxn modelId="{1EA9EF04-47BB-402D-A89F-103C54E98F19}" type="presOf" srcId="{A2CFE3EC-3B05-4997-8AC7-263C118693EE}" destId="{186ADF2A-9AE8-423D-878F-22CA5FF4DABE}" srcOrd="0" destOrd="3" presId="urn:microsoft.com/office/officeart/2005/8/layout/hList1"/>
    <dgm:cxn modelId="{A24A4F5A-8CCB-4D64-9505-933584BB4DD0}" srcId="{7C430385-127B-411F-BC12-5B36C47869DD}" destId="{7DB0F61A-D642-4235-8143-BEEC3CE07972}" srcOrd="0" destOrd="0" parTransId="{7B6CA017-C5AD-4A93-A433-A265E76D33C9}" sibTransId="{BFFC1820-2CB8-4ED0-9F65-4E1B0FEDD2D0}"/>
    <dgm:cxn modelId="{2AD39260-2E12-4153-9DE0-51F0379FDB7B}" srcId="{AE5E25F6-FC56-40C9-A202-2C7C78355A3C}" destId="{7C430385-127B-411F-BC12-5B36C47869DD}" srcOrd="0" destOrd="0" parTransId="{21E1C662-732B-4AA0-B28B-B0B67D48FD13}" sibTransId="{47E18CF1-B3C7-4D94-8C46-9DE3F2CEC989}"/>
    <dgm:cxn modelId="{B0A20966-BDE9-407E-B93E-EDAC7E263740}" srcId="{7C430385-127B-411F-BC12-5B36C47869DD}" destId="{27EA33A5-839E-4FFF-8C09-1EAE15B74D00}" srcOrd="1" destOrd="0" parTransId="{7F7DBDB7-7C9B-421B-A080-F96142403322}" sibTransId="{34538EA2-B689-4AF5-988C-51E3DB0D9424}"/>
    <dgm:cxn modelId="{5B257BC3-196A-447C-AC01-35DF3EB0EF15}" srcId="{7C430385-127B-411F-BC12-5B36C47869DD}" destId="{4CF7473E-0163-48B2-901C-F147FC187A0B}" srcOrd="2" destOrd="0" parTransId="{93DB33E1-41BE-4322-AA79-2B981C49C7D0}" sibTransId="{DD65C281-06D1-4392-A322-6FE3CC1E6652}"/>
    <dgm:cxn modelId="{5FBD8216-DF0F-42CC-8342-3B810D2CC9B5}" srcId="{D98CB64A-FFC1-4E5D-B529-DEA393168D2F}" destId="{A2C0464C-1398-48B6-9984-229673B02A51}" srcOrd="1" destOrd="0" parTransId="{CB6AA2C0-7725-48A5-BA6C-761F33E7AE5B}" sibTransId="{A1C7F335-545D-40E3-82CE-304E3F72913E}"/>
    <dgm:cxn modelId="{9D12A823-93CC-454E-9338-5E951AE3FA18}" type="presOf" srcId="{7C430385-127B-411F-BC12-5B36C47869DD}" destId="{46C9123D-6DFD-48E3-8131-D9BD06DB1EEF}" srcOrd="0" destOrd="0" presId="urn:microsoft.com/office/officeart/2005/8/layout/hList1"/>
    <dgm:cxn modelId="{EEFB1919-944B-4C54-A5BA-923E8A2272E0}" type="presOf" srcId="{E683AF72-AE89-41B3-94E7-C981F0CD8085}" destId="{186ADF2A-9AE8-423D-878F-22CA5FF4DABE}" srcOrd="0" destOrd="0" presId="urn:microsoft.com/office/officeart/2005/8/layout/hList1"/>
    <dgm:cxn modelId="{F2DA46C4-0860-4699-83B1-81F8A2529DC8}" srcId="{D98CB64A-FFC1-4E5D-B529-DEA393168D2F}" destId="{1E1BF2B9-4DE3-4F12-9652-2F8A905605AE}" srcOrd="2" destOrd="0" parTransId="{CBC3FFEB-756D-4DFB-8270-3B407DDAC213}" sibTransId="{D64A7187-5C3B-4AC5-A7E9-792FC7A6D8D5}"/>
    <dgm:cxn modelId="{2D04258E-7FD0-48BF-94B3-F98B483C3F60}" srcId="{AE5E25F6-FC56-40C9-A202-2C7C78355A3C}" destId="{D98CB64A-FFC1-4E5D-B529-DEA393168D2F}" srcOrd="1" destOrd="0" parTransId="{B400D2D2-12EC-47BD-9FC6-A181579BE72D}" sibTransId="{68B2A444-2596-42DE-A964-76BF904FD508}"/>
    <dgm:cxn modelId="{EC0F298D-8AC7-499E-842C-29F1F757539A}" type="presOf" srcId="{7DB0F61A-D642-4235-8143-BEEC3CE07972}" destId="{A5B6CFE0-60A8-4D2E-977C-F880017C84A5}" srcOrd="0" destOrd="0" presId="urn:microsoft.com/office/officeart/2005/8/layout/hList1"/>
    <dgm:cxn modelId="{1E7FCD33-B78C-44DE-84BC-7EBAD7343590}" type="presOf" srcId="{A2C0464C-1398-48B6-9984-229673B02A51}" destId="{186ADF2A-9AE8-423D-878F-22CA5FF4DABE}" srcOrd="0" destOrd="1" presId="urn:microsoft.com/office/officeart/2005/8/layout/hList1"/>
    <dgm:cxn modelId="{F374E907-C230-4865-872A-6A005B4FFF74}" type="presOf" srcId="{27EA33A5-839E-4FFF-8C09-1EAE15B74D00}" destId="{A5B6CFE0-60A8-4D2E-977C-F880017C84A5}" srcOrd="0" destOrd="1" presId="urn:microsoft.com/office/officeart/2005/8/layout/hList1"/>
    <dgm:cxn modelId="{05693992-1B6A-4CE7-9951-ED484F0E6216}" type="presParOf" srcId="{2E957815-0F2B-449E-971D-E83BCD69173D}" destId="{ED9E45E5-5F2D-4F3F-8828-5B51EE85D2E5}" srcOrd="0" destOrd="0" presId="urn:microsoft.com/office/officeart/2005/8/layout/hList1"/>
    <dgm:cxn modelId="{202A2820-C9ED-4C4A-8256-AF551FC9E06F}" type="presParOf" srcId="{ED9E45E5-5F2D-4F3F-8828-5B51EE85D2E5}" destId="{46C9123D-6DFD-48E3-8131-D9BD06DB1EEF}" srcOrd="0" destOrd="0" presId="urn:microsoft.com/office/officeart/2005/8/layout/hList1"/>
    <dgm:cxn modelId="{7ABFD5BE-1293-437D-9313-BEC3A426B3B0}" type="presParOf" srcId="{ED9E45E5-5F2D-4F3F-8828-5B51EE85D2E5}" destId="{A5B6CFE0-60A8-4D2E-977C-F880017C84A5}" srcOrd="1" destOrd="0" presId="urn:microsoft.com/office/officeart/2005/8/layout/hList1"/>
    <dgm:cxn modelId="{0700A878-4755-43AB-B497-7E0959E2D26A}" type="presParOf" srcId="{2E957815-0F2B-449E-971D-E83BCD69173D}" destId="{6EDABF5E-B70C-46D5-BD6B-2DE1E6CE59AB}" srcOrd="1" destOrd="0" presId="urn:microsoft.com/office/officeart/2005/8/layout/hList1"/>
    <dgm:cxn modelId="{220C45BD-468A-42C9-9BA3-002ADF793989}" type="presParOf" srcId="{2E957815-0F2B-449E-971D-E83BCD69173D}" destId="{B6ACCD37-AA15-4113-96A9-04B317023D3F}" srcOrd="2" destOrd="0" presId="urn:microsoft.com/office/officeart/2005/8/layout/hList1"/>
    <dgm:cxn modelId="{9BF7795D-CA8C-4B2B-A2EE-004BB38067F8}" type="presParOf" srcId="{B6ACCD37-AA15-4113-96A9-04B317023D3F}" destId="{3C1E0C30-CE1E-48B5-A4FB-2815E939AC11}" srcOrd="0" destOrd="0" presId="urn:microsoft.com/office/officeart/2005/8/layout/hList1"/>
    <dgm:cxn modelId="{987F8FC2-8DFF-4211-8E73-175412D094B2}" type="presParOf" srcId="{B6ACCD37-AA15-4113-96A9-04B317023D3F}" destId="{186ADF2A-9AE8-423D-878F-22CA5FF4DABE}"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1E02B97-097E-41B2-B990-D49E9BB5A387}"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D6E2D1CC-1183-4971-B574-7838BDAB819E}">
      <dgm:prSet phldrT="[Text]" custT="1"/>
      <dgm:spPr/>
      <dgm:t>
        <a:bodyPr/>
        <a:lstStyle/>
        <a:p>
          <a:r>
            <a:rPr lang="en-US" sz="4000" dirty="0" smtClean="0"/>
            <a:t>Level 1</a:t>
          </a:r>
          <a:endParaRPr lang="en-US" sz="4000" dirty="0"/>
        </a:p>
      </dgm:t>
    </dgm:pt>
    <dgm:pt modelId="{4EACB217-490B-47BA-9D39-872BC718BC14}" type="parTrans" cxnId="{8D2265CF-69F0-4B44-9C21-90552F22592B}">
      <dgm:prSet/>
      <dgm:spPr/>
      <dgm:t>
        <a:bodyPr/>
        <a:lstStyle/>
        <a:p>
          <a:endParaRPr lang="en-US"/>
        </a:p>
      </dgm:t>
    </dgm:pt>
    <dgm:pt modelId="{A5427472-8922-4834-B84C-64DFA6A4FCE2}" type="sibTrans" cxnId="{8D2265CF-69F0-4B44-9C21-90552F22592B}">
      <dgm:prSet/>
      <dgm:spPr/>
      <dgm:t>
        <a:bodyPr/>
        <a:lstStyle/>
        <a:p>
          <a:endParaRPr lang="en-US"/>
        </a:p>
      </dgm:t>
    </dgm:pt>
    <dgm:pt modelId="{6836B562-2653-47A1-9253-374AC186413B}">
      <dgm:prSet phldrT="[Text]" custT="1"/>
      <dgm:spPr/>
      <dgm:t>
        <a:bodyPr/>
        <a:lstStyle/>
        <a:p>
          <a:r>
            <a:rPr lang="en-US" sz="1800" dirty="0" smtClean="0">
              <a:solidFill>
                <a:schemeClr val="tx2"/>
              </a:solidFill>
            </a:rPr>
            <a:t>Not Yet Content-Ready - Substantial Support Needed</a:t>
          </a:r>
          <a:endParaRPr lang="en-US" sz="1800" dirty="0">
            <a:solidFill>
              <a:schemeClr val="tx2"/>
            </a:solidFill>
          </a:endParaRPr>
        </a:p>
      </dgm:t>
    </dgm:pt>
    <dgm:pt modelId="{9E93BF97-8088-4087-8E40-24502A637F47}" type="parTrans" cxnId="{B0FFFB51-724F-4123-8AD0-A02FF1E8D7BA}">
      <dgm:prSet/>
      <dgm:spPr/>
      <dgm:t>
        <a:bodyPr/>
        <a:lstStyle/>
        <a:p>
          <a:endParaRPr lang="en-US"/>
        </a:p>
      </dgm:t>
    </dgm:pt>
    <dgm:pt modelId="{52506441-3C05-4993-84F6-3AC846CC51DC}" type="sibTrans" cxnId="{B0FFFB51-724F-4123-8AD0-A02FF1E8D7BA}">
      <dgm:prSet/>
      <dgm:spPr/>
      <dgm:t>
        <a:bodyPr/>
        <a:lstStyle/>
        <a:p>
          <a:endParaRPr lang="en-US"/>
        </a:p>
      </dgm:t>
    </dgm:pt>
    <dgm:pt modelId="{D6E85F20-CD06-4883-897B-7C6E5F745252}">
      <dgm:prSet phldrT="[Text]" custT="1"/>
      <dgm:spPr/>
      <dgm:t>
        <a:bodyPr/>
        <a:lstStyle/>
        <a:p>
          <a:r>
            <a:rPr lang="en-US" sz="1800" dirty="0" smtClean="0">
              <a:solidFill>
                <a:schemeClr val="tx2"/>
              </a:solidFill>
            </a:rPr>
            <a:t>K-12 &amp; higher education may offer interventions</a:t>
          </a:r>
          <a:endParaRPr lang="en-US" sz="1800" dirty="0">
            <a:solidFill>
              <a:schemeClr val="tx2"/>
            </a:solidFill>
          </a:endParaRPr>
        </a:p>
      </dgm:t>
    </dgm:pt>
    <dgm:pt modelId="{505961B2-CAC9-49B2-A049-8F717A8AFFFD}" type="parTrans" cxnId="{F03EEBB5-16C8-457E-B1E0-98632E9B45D9}">
      <dgm:prSet/>
      <dgm:spPr/>
      <dgm:t>
        <a:bodyPr/>
        <a:lstStyle/>
        <a:p>
          <a:endParaRPr lang="en-US"/>
        </a:p>
      </dgm:t>
    </dgm:pt>
    <dgm:pt modelId="{E3B1340F-DF87-4EA4-B677-2B71F2B9F38D}" type="sibTrans" cxnId="{F03EEBB5-16C8-457E-B1E0-98632E9B45D9}">
      <dgm:prSet/>
      <dgm:spPr/>
      <dgm:t>
        <a:bodyPr/>
        <a:lstStyle/>
        <a:p>
          <a:endParaRPr lang="en-US"/>
        </a:p>
      </dgm:t>
    </dgm:pt>
    <dgm:pt modelId="{A41F9B82-9301-49B8-AD85-086BD43DFB55}">
      <dgm:prSet phldrT="[Text]" custT="1"/>
      <dgm:spPr/>
      <dgm:t>
        <a:bodyPr/>
        <a:lstStyle/>
        <a:p>
          <a:r>
            <a:rPr lang="en-US" sz="4000" dirty="0" smtClean="0"/>
            <a:t>Level 2</a:t>
          </a:r>
          <a:endParaRPr lang="en-US" sz="4000" dirty="0"/>
        </a:p>
      </dgm:t>
    </dgm:pt>
    <dgm:pt modelId="{780E694C-689A-4C2B-B660-6AF903C59001}" type="parTrans" cxnId="{0130C1E7-87FA-4A8E-9FDE-5CAAD348E573}">
      <dgm:prSet/>
      <dgm:spPr/>
      <dgm:t>
        <a:bodyPr/>
        <a:lstStyle/>
        <a:p>
          <a:endParaRPr lang="en-US"/>
        </a:p>
      </dgm:t>
    </dgm:pt>
    <dgm:pt modelId="{020A5A95-1546-493E-88E3-4107889DD826}" type="sibTrans" cxnId="{0130C1E7-87FA-4A8E-9FDE-5CAAD348E573}">
      <dgm:prSet/>
      <dgm:spPr/>
      <dgm:t>
        <a:bodyPr/>
        <a:lstStyle/>
        <a:p>
          <a:endParaRPr lang="en-US"/>
        </a:p>
      </dgm:t>
    </dgm:pt>
    <dgm:pt modelId="{1594CE3D-F537-434C-A9A4-EC8ECB476074}">
      <dgm:prSet phldrT="[Text]" custT="1"/>
      <dgm:spPr/>
      <dgm:t>
        <a:bodyPr/>
        <a:lstStyle/>
        <a:p>
          <a:r>
            <a:rPr lang="en-US" sz="1800" dirty="0" smtClean="0">
              <a:solidFill>
                <a:schemeClr val="tx2"/>
              </a:solidFill>
            </a:rPr>
            <a:t>Not Yet Content-Ready – Support Needed</a:t>
          </a:r>
          <a:endParaRPr lang="en-US" sz="1800" dirty="0">
            <a:solidFill>
              <a:schemeClr val="tx2"/>
            </a:solidFill>
          </a:endParaRPr>
        </a:p>
      </dgm:t>
    </dgm:pt>
    <dgm:pt modelId="{8F8E01D3-1B25-4BA8-931C-FC64C02D5254}" type="parTrans" cxnId="{263B8F33-3B59-4C8C-828C-6B3E760729A5}">
      <dgm:prSet/>
      <dgm:spPr/>
      <dgm:t>
        <a:bodyPr/>
        <a:lstStyle/>
        <a:p>
          <a:endParaRPr lang="en-US"/>
        </a:p>
      </dgm:t>
    </dgm:pt>
    <dgm:pt modelId="{C2EDD2F0-82E3-43CE-A447-4946D088D151}" type="sibTrans" cxnId="{263B8F33-3B59-4C8C-828C-6B3E760729A5}">
      <dgm:prSet/>
      <dgm:spPr/>
      <dgm:t>
        <a:bodyPr/>
        <a:lstStyle/>
        <a:p>
          <a:endParaRPr lang="en-US"/>
        </a:p>
      </dgm:t>
    </dgm:pt>
    <dgm:pt modelId="{D283E5DA-530A-4403-B723-D1065297DB30}">
      <dgm:prSet phldrT="[Text]" custT="1"/>
      <dgm:spPr/>
      <dgm:t>
        <a:bodyPr/>
        <a:lstStyle/>
        <a:p>
          <a:r>
            <a:rPr lang="en-US" sz="1800" dirty="0" smtClean="0">
              <a:solidFill>
                <a:schemeClr val="tx2"/>
              </a:solidFill>
            </a:rPr>
            <a:t>Transition courses or other supports for Grade 12,  retesting option for states</a:t>
          </a:r>
          <a:endParaRPr lang="en-US" sz="1800" dirty="0">
            <a:solidFill>
              <a:schemeClr val="tx2"/>
            </a:solidFill>
          </a:endParaRPr>
        </a:p>
      </dgm:t>
    </dgm:pt>
    <dgm:pt modelId="{07C277DD-DC37-467D-BB2E-498BCC3A5201}" type="parTrans" cxnId="{61F64331-62B1-4AD1-A44A-AF16ECC476CC}">
      <dgm:prSet/>
      <dgm:spPr/>
      <dgm:t>
        <a:bodyPr/>
        <a:lstStyle/>
        <a:p>
          <a:endParaRPr lang="en-US"/>
        </a:p>
      </dgm:t>
    </dgm:pt>
    <dgm:pt modelId="{C1AEF8DB-92AB-4A39-90E9-09356D5A6F28}" type="sibTrans" cxnId="{61F64331-62B1-4AD1-A44A-AF16ECC476CC}">
      <dgm:prSet/>
      <dgm:spPr/>
      <dgm:t>
        <a:bodyPr/>
        <a:lstStyle/>
        <a:p>
          <a:endParaRPr lang="en-US"/>
        </a:p>
      </dgm:t>
    </dgm:pt>
    <dgm:pt modelId="{27449EB9-BE9B-42FA-8589-D4DB20B4C4F0}">
      <dgm:prSet phldrT="[Text]" custT="1"/>
      <dgm:spPr/>
      <dgm:t>
        <a:bodyPr/>
        <a:lstStyle/>
        <a:p>
          <a:r>
            <a:rPr lang="en-US" sz="4000" dirty="0" smtClean="0"/>
            <a:t>Level 3</a:t>
          </a:r>
          <a:endParaRPr lang="en-US" sz="4000" dirty="0"/>
        </a:p>
      </dgm:t>
    </dgm:pt>
    <dgm:pt modelId="{352E644C-89E8-42E5-A401-AC9D73F0581E}" type="parTrans" cxnId="{DDBF8571-905C-4869-AAFE-9FF80CAEABB5}">
      <dgm:prSet/>
      <dgm:spPr/>
      <dgm:t>
        <a:bodyPr/>
        <a:lstStyle/>
        <a:p>
          <a:endParaRPr lang="en-US"/>
        </a:p>
      </dgm:t>
    </dgm:pt>
    <dgm:pt modelId="{CE01F370-8800-4272-8D70-1619B548D2E2}" type="sibTrans" cxnId="{DDBF8571-905C-4869-AAFE-9FF80CAEABB5}">
      <dgm:prSet/>
      <dgm:spPr/>
      <dgm:t>
        <a:bodyPr/>
        <a:lstStyle/>
        <a:p>
          <a:endParaRPr lang="en-US"/>
        </a:p>
      </dgm:t>
    </dgm:pt>
    <dgm:pt modelId="{18B4B80B-19A6-420F-9900-881BD6602FCC}">
      <dgm:prSet phldrT="[Text]" custT="1"/>
      <dgm:spPr/>
      <dgm:t>
        <a:bodyPr/>
        <a:lstStyle/>
        <a:p>
          <a:r>
            <a:rPr lang="en-US" sz="1800" dirty="0" smtClean="0">
              <a:solidFill>
                <a:schemeClr val="tx2"/>
              </a:solidFill>
            </a:rPr>
            <a:t>Conditionally Content-Ready/Exempt from Developmental </a:t>
          </a:r>
          <a:endParaRPr lang="en-US" sz="1800" dirty="0">
            <a:solidFill>
              <a:schemeClr val="tx2"/>
            </a:solidFill>
          </a:endParaRPr>
        </a:p>
      </dgm:t>
    </dgm:pt>
    <dgm:pt modelId="{26483293-8503-4A89-A21E-E1CEB5DD903F}" type="parTrans" cxnId="{B2C908EA-13AB-4420-9D91-B488DEFA1500}">
      <dgm:prSet/>
      <dgm:spPr/>
      <dgm:t>
        <a:bodyPr/>
        <a:lstStyle/>
        <a:p>
          <a:endParaRPr lang="en-US"/>
        </a:p>
      </dgm:t>
    </dgm:pt>
    <dgm:pt modelId="{CF80A4C1-21CD-4B99-9B2C-B164FC029A3F}" type="sibTrans" cxnId="{B2C908EA-13AB-4420-9D91-B488DEFA1500}">
      <dgm:prSet/>
      <dgm:spPr/>
      <dgm:t>
        <a:bodyPr/>
        <a:lstStyle/>
        <a:p>
          <a:endParaRPr lang="en-US"/>
        </a:p>
      </dgm:t>
    </dgm:pt>
    <dgm:pt modelId="{3CCD8046-E040-420C-9E20-08878010A319}">
      <dgm:prSet phldrT="[Text]" custT="1"/>
      <dgm:spPr/>
      <dgm:t>
        <a:bodyPr/>
        <a:lstStyle/>
        <a:p>
          <a:r>
            <a:rPr lang="en-US" sz="1800" dirty="0" smtClean="0">
              <a:solidFill>
                <a:schemeClr val="tx2"/>
              </a:solidFill>
            </a:rPr>
            <a:t>In each state, K-12 and higher ed must jointly develop Grade 12 requirements for students to earn exemption</a:t>
          </a:r>
          <a:endParaRPr lang="en-US" sz="1800" dirty="0">
            <a:solidFill>
              <a:schemeClr val="tx2"/>
            </a:solidFill>
          </a:endParaRPr>
        </a:p>
      </dgm:t>
    </dgm:pt>
    <dgm:pt modelId="{9645425A-D557-44F2-A539-248B7EA144D4}" type="parTrans" cxnId="{73F1D91E-1F8B-4BAA-8B86-417F8849B693}">
      <dgm:prSet/>
      <dgm:spPr/>
      <dgm:t>
        <a:bodyPr/>
        <a:lstStyle/>
        <a:p>
          <a:endParaRPr lang="en-US"/>
        </a:p>
      </dgm:t>
    </dgm:pt>
    <dgm:pt modelId="{B8CEC43A-D609-48CB-BBE6-6DF0A27C1D8B}" type="sibTrans" cxnId="{73F1D91E-1F8B-4BAA-8B86-417F8849B693}">
      <dgm:prSet/>
      <dgm:spPr/>
      <dgm:t>
        <a:bodyPr/>
        <a:lstStyle/>
        <a:p>
          <a:endParaRPr lang="en-US"/>
        </a:p>
      </dgm:t>
    </dgm:pt>
    <dgm:pt modelId="{FEA6BA3F-F72F-447E-BBB4-E0CA2F9F47B1}">
      <dgm:prSet phldrT="[Text]" custT="1"/>
      <dgm:spPr/>
      <dgm:t>
        <a:bodyPr/>
        <a:lstStyle/>
        <a:p>
          <a:r>
            <a:rPr lang="en-US" sz="4000" dirty="0" smtClean="0"/>
            <a:t>Level 4</a:t>
          </a:r>
          <a:endParaRPr lang="en-US" sz="4000" dirty="0"/>
        </a:p>
      </dgm:t>
    </dgm:pt>
    <dgm:pt modelId="{2102FB70-4045-4033-A805-6F0515154AF8}" type="parTrans" cxnId="{BCBB2E78-6E99-4D23-9AF3-F1B52DE9873B}">
      <dgm:prSet/>
      <dgm:spPr/>
      <dgm:t>
        <a:bodyPr/>
        <a:lstStyle/>
        <a:p>
          <a:endParaRPr lang="en-US"/>
        </a:p>
      </dgm:t>
    </dgm:pt>
    <dgm:pt modelId="{1CADBF90-7066-4C81-8B47-E245B16574AF}" type="sibTrans" cxnId="{BCBB2E78-6E99-4D23-9AF3-F1B52DE9873B}">
      <dgm:prSet/>
      <dgm:spPr/>
      <dgm:t>
        <a:bodyPr/>
        <a:lstStyle/>
        <a:p>
          <a:endParaRPr lang="en-US"/>
        </a:p>
      </dgm:t>
    </dgm:pt>
    <dgm:pt modelId="{D2FECF46-1AEC-4BD1-9480-8C8311E62693}">
      <dgm:prSet phldrT="[Text]" custT="1"/>
      <dgm:spPr/>
      <dgm:t>
        <a:bodyPr/>
        <a:lstStyle/>
        <a:p>
          <a:r>
            <a:rPr lang="en-US" sz="1800" dirty="0" smtClean="0">
              <a:solidFill>
                <a:schemeClr val="tx2"/>
              </a:solidFill>
            </a:rPr>
            <a:t>Content-Ready/Exempt from Developmental</a:t>
          </a:r>
          <a:endParaRPr lang="en-US" sz="1800" dirty="0">
            <a:solidFill>
              <a:schemeClr val="tx2"/>
            </a:solidFill>
          </a:endParaRPr>
        </a:p>
      </dgm:t>
    </dgm:pt>
    <dgm:pt modelId="{BA7C1EC2-52EE-4B58-A002-BBEC2821158C}" type="parTrans" cxnId="{5EECF309-7E9B-4C27-A0F1-D0C86BC474C2}">
      <dgm:prSet/>
      <dgm:spPr/>
      <dgm:t>
        <a:bodyPr/>
        <a:lstStyle/>
        <a:p>
          <a:endParaRPr lang="en-US"/>
        </a:p>
      </dgm:t>
    </dgm:pt>
    <dgm:pt modelId="{0A3D8BEF-C243-4C6D-8428-EC844C7ED60A}" type="sibTrans" cxnId="{5EECF309-7E9B-4C27-A0F1-D0C86BC474C2}">
      <dgm:prSet/>
      <dgm:spPr/>
      <dgm:t>
        <a:bodyPr/>
        <a:lstStyle/>
        <a:p>
          <a:endParaRPr lang="en-US"/>
        </a:p>
      </dgm:t>
    </dgm:pt>
    <dgm:pt modelId="{17B5582C-B9F3-4ECE-95D6-41E00547D0C2}">
      <dgm:prSet phldrT="[Text]" custT="1"/>
      <dgm:spPr/>
      <dgm:t>
        <a:bodyPr/>
        <a:lstStyle/>
        <a:p>
          <a:r>
            <a:rPr lang="en-US" sz="1800" dirty="0" smtClean="0">
              <a:solidFill>
                <a:schemeClr val="tx2"/>
              </a:solidFill>
            </a:rPr>
            <a:t>K-12 and higher education may jointly set Grade 12 requirements to retain exemption (optional for states)</a:t>
          </a:r>
          <a:endParaRPr lang="en-US" sz="1800" dirty="0">
            <a:solidFill>
              <a:schemeClr val="tx2"/>
            </a:solidFill>
          </a:endParaRPr>
        </a:p>
      </dgm:t>
    </dgm:pt>
    <dgm:pt modelId="{5D6DB025-F87E-44DB-924F-53C701274E3D}" type="parTrans" cxnId="{287F6429-0564-4834-AEF8-A6559DABE65B}">
      <dgm:prSet/>
      <dgm:spPr/>
      <dgm:t>
        <a:bodyPr/>
        <a:lstStyle/>
        <a:p>
          <a:endParaRPr lang="en-US"/>
        </a:p>
      </dgm:t>
    </dgm:pt>
    <dgm:pt modelId="{47F6A8A1-396D-45EA-BEE6-C08434427D2B}" type="sibTrans" cxnId="{287F6429-0564-4834-AEF8-A6559DABE65B}">
      <dgm:prSet/>
      <dgm:spPr/>
      <dgm:t>
        <a:bodyPr/>
        <a:lstStyle/>
        <a:p>
          <a:endParaRPr lang="en-US"/>
        </a:p>
      </dgm:t>
    </dgm:pt>
    <dgm:pt modelId="{A817DC6C-AC30-4031-AC9B-36A074187131}" type="pres">
      <dgm:prSet presAssocID="{51E02B97-097E-41B2-B990-D49E9BB5A387}" presName="Name0" presStyleCnt="0">
        <dgm:presLayoutVars>
          <dgm:dir/>
          <dgm:animLvl val="lvl"/>
          <dgm:resizeHandles val="exact"/>
        </dgm:presLayoutVars>
      </dgm:prSet>
      <dgm:spPr/>
      <dgm:t>
        <a:bodyPr/>
        <a:lstStyle/>
        <a:p>
          <a:endParaRPr lang="en-US"/>
        </a:p>
      </dgm:t>
    </dgm:pt>
    <dgm:pt modelId="{3A328E25-EC56-45BD-9B06-9E4D28C39305}" type="pres">
      <dgm:prSet presAssocID="{D6E2D1CC-1183-4971-B574-7838BDAB819E}" presName="linNode" presStyleCnt="0"/>
      <dgm:spPr/>
    </dgm:pt>
    <dgm:pt modelId="{D35065F3-6C28-483B-A672-5C5616D37FEF}" type="pres">
      <dgm:prSet presAssocID="{D6E2D1CC-1183-4971-B574-7838BDAB819E}" presName="parentText" presStyleLbl="node1" presStyleIdx="0" presStyleCnt="4" custScaleX="67509">
        <dgm:presLayoutVars>
          <dgm:chMax val="1"/>
          <dgm:bulletEnabled val="1"/>
        </dgm:presLayoutVars>
      </dgm:prSet>
      <dgm:spPr/>
      <dgm:t>
        <a:bodyPr/>
        <a:lstStyle/>
        <a:p>
          <a:endParaRPr lang="en-US"/>
        </a:p>
      </dgm:t>
    </dgm:pt>
    <dgm:pt modelId="{BEBD3FC7-0426-4301-B50C-5AEE9A220757}" type="pres">
      <dgm:prSet presAssocID="{D6E2D1CC-1183-4971-B574-7838BDAB819E}" presName="descendantText" presStyleLbl="alignAccFollowNode1" presStyleIdx="0" presStyleCnt="4" custScaleX="119322">
        <dgm:presLayoutVars>
          <dgm:bulletEnabled val="1"/>
        </dgm:presLayoutVars>
      </dgm:prSet>
      <dgm:spPr/>
      <dgm:t>
        <a:bodyPr/>
        <a:lstStyle/>
        <a:p>
          <a:endParaRPr lang="en-US"/>
        </a:p>
      </dgm:t>
    </dgm:pt>
    <dgm:pt modelId="{244C0C8A-8247-48F6-BE44-0E72AAB106EB}" type="pres">
      <dgm:prSet presAssocID="{A5427472-8922-4834-B84C-64DFA6A4FCE2}" presName="sp" presStyleCnt="0"/>
      <dgm:spPr/>
    </dgm:pt>
    <dgm:pt modelId="{33F94893-4A5E-4AFC-9794-9E8D9380BD72}" type="pres">
      <dgm:prSet presAssocID="{A41F9B82-9301-49B8-AD85-086BD43DFB55}" presName="linNode" presStyleCnt="0"/>
      <dgm:spPr/>
    </dgm:pt>
    <dgm:pt modelId="{964E23FD-5977-48D3-BDF9-4D2D8FC90CB7}" type="pres">
      <dgm:prSet presAssocID="{A41F9B82-9301-49B8-AD85-086BD43DFB55}" presName="parentText" presStyleLbl="node1" presStyleIdx="1" presStyleCnt="4" custScaleX="69763">
        <dgm:presLayoutVars>
          <dgm:chMax val="1"/>
          <dgm:bulletEnabled val="1"/>
        </dgm:presLayoutVars>
      </dgm:prSet>
      <dgm:spPr/>
      <dgm:t>
        <a:bodyPr/>
        <a:lstStyle/>
        <a:p>
          <a:endParaRPr lang="en-US"/>
        </a:p>
      </dgm:t>
    </dgm:pt>
    <dgm:pt modelId="{DDAEF137-DCBA-4FFC-8D9A-7F6BCDA17C9F}" type="pres">
      <dgm:prSet presAssocID="{A41F9B82-9301-49B8-AD85-086BD43DFB55}" presName="descendantText" presStyleLbl="alignAccFollowNode1" presStyleIdx="1" presStyleCnt="4" custScaleX="121041" custLinFactNeighborX="6432" custLinFactNeighborY="-4334">
        <dgm:presLayoutVars>
          <dgm:bulletEnabled val="1"/>
        </dgm:presLayoutVars>
      </dgm:prSet>
      <dgm:spPr/>
      <dgm:t>
        <a:bodyPr/>
        <a:lstStyle/>
        <a:p>
          <a:endParaRPr lang="en-US"/>
        </a:p>
      </dgm:t>
    </dgm:pt>
    <dgm:pt modelId="{F866387C-1551-4493-8B7F-AA2135433AB0}" type="pres">
      <dgm:prSet presAssocID="{020A5A95-1546-493E-88E3-4107889DD826}" presName="sp" presStyleCnt="0"/>
      <dgm:spPr/>
    </dgm:pt>
    <dgm:pt modelId="{B9187D5B-D3CC-4E29-A4F6-61E05E27CCD7}" type="pres">
      <dgm:prSet presAssocID="{27449EB9-BE9B-42FA-8589-D4DB20B4C4F0}" presName="linNode" presStyleCnt="0"/>
      <dgm:spPr/>
    </dgm:pt>
    <dgm:pt modelId="{AC425A16-1ECC-4A6A-B0F8-A757011C5071}" type="pres">
      <dgm:prSet presAssocID="{27449EB9-BE9B-42FA-8589-D4DB20B4C4F0}" presName="parentText" presStyleLbl="node1" presStyleIdx="2" presStyleCnt="4" custScaleX="72549">
        <dgm:presLayoutVars>
          <dgm:chMax val="1"/>
          <dgm:bulletEnabled val="1"/>
        </dgm:presLayoutVars>
      </dgm:prSet>
      <dgm:spPr/>
      <dgm:t>
        <a:bodyPr/>
        <a:lstStyle/>
        <a:p>
          <a:endParaRPr lang="en-US"/>
        </a:p>
      </dgm:t>
    </dgm:pt>
    <dgm:pt modelId="{29D0DFCE-F501-4E37-B29F-4B592454FE21}" type="pres">
      <dgm:prSet presAssocID="{27449EB9-BE9B-42FA-8589-D4DB20B4C4F0}" presName="descendantText" presStyleLbl="alignAccFollowNode1" presStyleIdx="2" presStyleCnt="4" custScaleX="122770">
        <dgm:presLayoutVars>
          <dgm:bulletEnabled val="1"/>
        </dgm:presLayoutVars>
      </dgm:prSet>
      <dgm:spPr/>
      <dgm:t>
        <a:bodyPr/>
        <a:lstStyle/>
        <a:p>
          <a:endParaRPr lang="en-US"/>
        </a:p>
      </dgm:t>
    </dgm:pt>
    <dgm:pt modelId="{94980FAD-38E6-4118-A2D1-356C26C6C49C}" type="pres">
      <dgm:prSet presAssocID="{CE01F370-8800-4272-8D70-1619B548D2E2}" presName="sp" presStyleCnt="0"/>
      <dgm:spPr/>
    </dgm:pt>
    <dgm:pt modelId="{F5CE6BCE-EB3D-44EA-B953-4911D00FED2B}" type="pres">
      <dgm:prSet presAssocID="{FEA6BA3F-F72F-447E-BBB4-E0CA2F9F47B1}" presName="linNode" presStyleCnt="0"/>
      <dgm:spPr/>
    </dgm:pt>
    <dgm:pt modelId="{07828514-2D2A-4E73-8FF8-90B4170C3C24}" type="pres">
      <dgm:prSet presAssocID="{FEA6BA3F-F72F-447E-BBB4-E0CA2F9F47B1}" presName="parentText" presStyleLbl="node1" presStyleIdx="3" presStyleCnt="4" custScaleX="82780">
        <dgm:presLayoutVars>
          <dgm:chMax val="1"/>
          <dgm:bulletEnabled val="1"/>
        </dgm:presLayoutVars>
      </dgm:prSet>
      <dgm:spPr/>
      <dgm:t>
        <a:bodyPr/>
        <a:lstStyle/>
        <a:p>
          <a:endParaRPr lang="en-US"/>
        </a:p>
      </dgm:t>
    </dgm:pt>
    <dgm:pt modelId="{BFA25E8B-1744-4FFE-8AA3-B8A3950FC8FC}" type="pres">
      <dgm:prSet presAssocID="{FEA6BA3F-F72F-447E-BBB4-E0CA2F9F47B1}" presName="descendantText" presStyleLbl="alignAccFollowNode1" presStyleIdx="3" presStyleCnt="4" custScaleX="145481" custLinFactNeighborX="2765">
        <dgm:presLayoutVars>
          <dgm:bulletEnabled val="1"/>
        </dgm:presLayoutVars>
      </dgm:prSet>
      <dgm:spPr/>
      <dgm:t>
        <a:bodyPr/>
        <a:lstStyle/>
        <a:p>
          <a:endParaRPr lang="en-US"/>
        </a:p>
      </dgm:t>
    </dgm:pt>
  </dgm:ptLst>
  <dgm:cxnLst>
    <dgm:cxn modelId="{75C32B1B-CF97-43F4-A65A-B0A50FABEF18}" type="presOf" srcId="{51E02B97-097E-41B2-B990-D49E9BB5A387}" destId="{A817DC6C-AC30-4031-AC9B-36A074187131}" srcOrd="0" destOrd="0" presId="urn:microsoft.com/office/officeart/2005/8/layout/vList5"/>
    <dgm:cxn modelId="{A946D172-32B5-42AB-A70E-F0B1A9A0A5CE}" type="presOf" srcId="{1594CE3D-F537-434C-A9A4-EC8ECB476074}" destId="{DDAEF137-DCBA-4FFC-8D9A-7F6BCDA17C9F}" srcOrd="0" destOrd="0" presId="urn:microsoft.com/office/officeart/2005/8/layout/vList5"/>
    <dgm:cxn modelId="{7F493436-3E44-42E4-A383-077FC136343D}" type="presOf" srcId="{D6E2D1CC-1183-4971-B574-7838BDAB819E}" destId="{D35065F3-6C28-483B-A672-5C5616D37FEF}" srcOrd="0" destOrd="0" presId="urn:microsoft.com/office/officeart/2005/8/layout/vList5"/>
    <dgm:cxn modelId="{8D2265CF-69F0-4B44-9C21-90552F22592B}" srcId="{51E02B97-097E-41B2-B990-D49E9BB5A387}" destId="{D6E2D1CC-1183-4971-B574-7838BDAB819E}" srcOrd="0" destOrd="0" parTransId="{4EACB217-490B-47BA-9D39-872BC718BC14}" sibTransId="{A5427472-8922-4834-B84C-64DFA6A4FCE2}"/>
    <dgm:cxn modelId="{BCBB2E78-6E99-4D23-9AF3-F1B52DE9873B}" srcId="{51E02B97-097E-41B2-B990-D49E9BB5A387}" destId="{FEA6BA3F-F72F-447E-BBB4-E0CA2F9F47B1}" srcOrd="3" destOrd="0" parTransId="{2102FB70-4045-4033-A805-6F0515154AF8}" sibTransId="{1CADBF90-7066-4C81-8B47-E245B16574AF}"/>
    <dgm:cxn modelId="{DDBF8571-905C-4869-AAFE-9FF80CAEABB5}" srcId="{51E02B97-097E-41B2-B990-D49E9BB5A387}" destId="{27449EB9-BE9B-42FA-8589-D4DB20B4C4F0}" srcOrd="2" destOrd="0" parTransId="{352E644C-89E8-42E5-A401-AC9D73F0581E}" sibTransId="{CE01F370-8800-4272-8D70-1619B548D2E2}"/>
    <dgm:cxn modelId="{57F10A0F-3081-4271-9E00-61F514F8EA19}" type="presOf" srcId="{6836B562-2653-47A1-9253-374AC186413B}" destId="{BEBD3FC7-0426-4301-B50C-5AEE9A220757}" srcOrd="0" destOrd="0" presId="urn:microsoft.com/office/officeart/2005/8/layout/vList5"/>
    <dgm:cxn modelId="{308F2037-D361-4FF0-9730-D6CA242E0E6D}" type="presOf" srcId="{27449EB9-BE9B-42FA-8589-D4DB20B4C4F0}" destId="{AC425A16-1ECC-4A6A-B0F8-A757011C5071}" srcOrd="0" destOrd="0" presId="urn:microsoft.com/office/officeart/2005/8/layout/vList5"/>
    <dgm:cxn modelId="{B0FFFB51-724F-4123-8AD0-A02FF1E8D7BA}" srcId="{D6E2D1CC-1183-4971-B574-7838BDAB819E}" destId="{6836B562-2653-47A1-9253-374AC186413B}" srcOrd="0" destOrd="0" parTransId="{9E93BF97-8088-4087-8E40-24502A637F47}" sibTransId="{52506441-3C05-4993-84F6-3AC846CC51DC}"/>
    <dgm:cxn modelId="{E0ACC3AA-73E0-4059-95E2-0FDDC75DEB48}" type="presOf" srcId="{D2FECF46-1AEC-4BD1-9480-8C8311E62693}" destId="{BFA25E8B-1744-4FFE-8AA3-B8A3950FC8FC}" srcOrd="0" destOrd="0" presId="urn:microsoft.com/office/officeart/2005/8/layout/vList5"/>
    <dgm:cxn modelId="{5EECF309-7E9B-4C27-A0F1-D0C86BC474C2}" srcId="{FEA6BA3F-F72F-447E-BBB4-E0CA2F9F47B1}" destId="{D2FECF46-1AEC-4BD1-9480-8C8311E62693}" srcOrd="0" destOrd="0" parTransId="{BA7C1EC2-52EE-4B58-A002-BBEC2821158C}" sibTransId="{0A3D8BEF-C243-4C6D-8428-EC844C7ED60A}"/>
    <dgm:cxn modelId="{F03EEBB5-16C8-457E-B1E0-98632E9B45D9}" srcId="{D6E2D1CC-1183-4971-B574-7838BDAB819E}" destId="{D6E85F20-CD06-4883-897B-7C6E5F745252}" srcOrd="1" destOrd="0" parTransId="{505961B2-CAC9-49B2-A049-8F717A8AFFFD}" sibTransId="{E3B1340F-DF87-4EA4-B677-2B71F2B9F38D}"/>
    <dgm:cxn modelId="{7D118F20-5988-435A-8109-D9A72227D735}" type="presOf" srcId="{FEA6BA3F-F72F-447E-BBB4-E0CA2F9F47B1}" destId="{07828514-2D2A-4E73-8FF8-90B4170C3C24}" srcOrd="0" destOrd="0" presId="urn:microsoft.com/office/officeart/2005/8/layout/vList5"/>
    <dgm:cxn modelId="{545945DB-6B67-44B5-8047-ED7A30F2CB30}" type="presOf" srcId="{A41F9B82-9301-49B8-AD85-086BD43DFB55}" destId="{964E23FD-5977-48D3-BDF9-4D2D8FC90CB7}" srcOrd="0" destOrd="0" presId="urn:microsoft.com/office/officeart/2005/8/layout/vList5"/>
    <dgm:cxn modelId="{73F1D91E-1F8B-4BAA-8B86-417F8849B693}" srcId="{27449EB9-BE9B-42FA-8589-D4DB20B4C4F0}" destId="{3CCD8046-E040-420C-9E20-08878010A319}" srcOrd="1" destOrd="0" parTransId="{9645425A-D557-44F2-A539-248B7EA144D4}" sibTransId="{B8CEC43A-D609-48CB-BBE6-6DF0A27C1D8B}"/>
    <dgm:cxn modelId="{B2C908EA-13AB-4420-9D91-B488DEFA1500}" srcId="{27449EB9-BE9B-42FA-8589-D4DB20B4C4F0}" destId="{18B4B80B-19A6-420F-9900-881BD6602FCC}" srcOrd="0" destOrd="0" parTransId="{26483293-8503-4A89-A21E-E1CEB5DD903F}" sibTransId="{CF80A4C1-21CD-4B99-9B2C-B164FC029A3F}"/>
    <dgm:cxn modelId="{287F6429-0564-4834-AEF8-A6559DABE65B}" srcId="{FEA6BA3F-F72F-447E-BBB4-E0CA2F9F47B1}" destId="{17B5582C-B9F3-4ECE-95D6-41E00547D0C2}" srcOrd="1" destOrd="0" parTransId="{5D6DB025-F87E-44DB-924F-53C701274E3D}" sibTransId="{47F6A8A1-396D-45EA-BEE6-C08434427D2B}"/>
    <dgm:cxn modelId="{0130C1E7-87FA-4A8E-9FDE-5CAAD348E573}" srcId="{51E02B97-097E-41B2-B990-D49E9BB5A387}" destId="{A41F9B82-9301-49B8-AD85-086BD43DFB55}" srcOrd="1" destOrd="0" parTransId="{780E694C-689A-4C2B-B660-6AF903C59001}" sibTransId="{020A5A95-1546-493E-88E3-4107889DD826}"/>
    <dgm:cxn modelId="{61F64331-62B1-4AD1-A44A-AF16ECC476CC}" srcId="{A41F9B82-9301-49B8-AD85-086BD43DFB55}" destId="{D283E5DA-530A-4403-B723-D1065297DB30}" srcOrd="1" destOrd="0" parTransId="{07C277DD-DC37-467D-BB2E-498BCC3A5201}" sibTransId="{C1AEF8DB-92AB-4A39-90E9-09356D5A6F28}"/>
    <dgm:cxn modelId="{01DEC645-B4CE-4C1D-9E66-69123FED05C0}" type="presOf" srcId="{17B5582C-B9F3-4ECE-95D6-41E00547D0C2}" destId="{BFA25E8B-1744-4FFE-8AA3-B8A3950FC8FC}" srcOrd="0" destOrd="1" presId="urn:microsoft.com/office/officeart/2005/8/layout/vList5"/>
    <dgm:cxn modelId="{149762DC-8BA6-4E31-8E5F-C4A0F30FF761}" type="presOf" srcId="{D6E85F20-CD06-4883-897B-7C6E5F745252}" destId="{BEBD3FC7-0426-4301-B50C-5AEE9A220757}" srcOrd="0" destOrd="1" presId="urn:microsoft.com/office/officeart/2005/8/layout/vList5"/>
    <dgm:cxn modelId="{7217FCC9-1A7C-4EBD-BBBB-A837BB1F8244}" type="presOf" srcId="{3CCD8046-E040-420C-9E20-08878010A319}" destId="{29D0DFCE-F501-4E37-B29F-4B592454FE21}" srcOrd="0" destOrd="1" presId="urn:microsoft.com/office/officeart/2005/8/layout/vList5"/>
    <dgm:cxn modelId="{4ACE4C2D-C9B7-4638-9E52-0C6BA1066EB9}" type="presOf" srcId="{D283E5DA-530A-4403-B723-D1065297DB30}" destId="{DDAEF137-DCBA-4FFC-8D9A-7F6BCDA17C9F}" srcOrd="0" destOrd="1" presId="urn:microsoft.com/office/officeart/2005/8/layout/vList5"/>
    <dgm:cxn modelId="{263B8F33-3B59-4C8C-828C-6B3E760729A5}" srcId="{A41F9B82-9301-49B8-AD85-086BD43DFB55}" destId="{1594CE3D-F537-434C-A9A4-EC8ECB476074}" srcOrd="0" destOrd="0" parTransId="{8F8E01D3-1B25-4BA8-931C-FC64C02D5254}" sibTransId="{C2EDD2F0-82E3-43CE-A447-4946D088D151}"/>
    <dgm:cxn modelId="{A221A4F3-FA82-44EE-8830-EB832C4BC174}" type="presOf" srcId="{18B4B80B-19A6-420F-9900-881BD6602FCC}" destId="{29D0DFCE-F501-4E37-B29F-4B592454FE21}" srcOrd="0" destOrd="0" presId="urn:microsoft.com/office/officeart/2005/8/layout/vList5"/>
    <dgm:cxn modelId="{9B6918A2-0DA7-462E-90F5-97D6857A0166}" type="presParOf" srcId="{A817DC6C-AC30-4031-AC9B-36A074187131}" destId="{3A328E25-EC56-45BD-9B06-9E4D28C39305}" srcOrd="0" destOrd="0" presId="urn:microsoft.com/office/officeart/2005/8/layout/vList5"/>
    <dgm:cxn modelId="{F7C0CE5A-0D6D-49DE-A82F-CED4549DFB57}" type="presParOf" srcId="{3A328E25-EC56-45BD-9B06-9E4D28C39305}" destId="{D35065F3-6C28-483B-A672-5C5616D37FEF}" srcOrd="0" destOrd="0" presId="urn:microsoft.com/office/officeart/2005/8/layout/vList5"/>
    <dgm:cxn modelId="{12E80CF5-2D75-4E0A-BAAF-EB35E501E1D1}" type="presParOf" srcId="{3A328E25-EC56-45BD-9B06-9E4D28C39305}" destId="{BEBD3FC7-0426-4301-B50C-5AEE9A220757}" srcOrd="1" destOrd="0" presId="urn:microsoft.com/office/officeart/2005/8/layout/vList5"/>
    <dgm:cxn modelId="{6851EB5F-5539-431B-B2E4-186E4895CC33}" type="presParOf" srcId="{A817DC6C-AC30-4031-AC9B-36A074187131}" destId="{244C0C8A-8247-48F6-BE44-0E72AAB106EB}" srcOrd="1" destOrd="0" presId="urn:microsoft.com/office/officeart/2005/8/layout/vList5"/>
    <dgm:cxn modelId="{919BA13E-96A5-49F9-9745-E1E628955151}" type="presParOf" srcId="{A817DC6C-AC30-4031-AC9B-36A074187131}" destId="{33F94893-4A5E-4AFC-9794-9E8D9380BD72}" srcOrd="2" destOrd="0" presId="urn:microsoft.com/office/officeart/2005/8/layout/vList5"/>
    <dgm:cxn modelId="{48B40071-FD4C-4243-B679-F85D091DADEB}" type="presParOf" srcId="{33F94893-4A5E-4AFC-9794-9E8D9380BD72}" destId="{964E23FD-5977-48D3-BDF9-4D2D8FC90CB7}" srcOrd="0" destOrd="0" presId="urn:microsoft.com/office/officeart/2005/8/layout/vList5"/>
    <dgm:cxn modelId="{9778D908-5469-4ADC-9328-92B81003C2B9}" type="presParOf" srcId="{33F94893-4A5E-4AFC-9794-9E8D9380BD72}" destId="{DDAEF137-DCBA-4FFC-8D9A-7F6BCDA17C9F}" srcOrd="1" destOrd="0" presId="urn:microsoft.com/office/officeart/2005/8/layout/vList5"/>
    <dgm:cxn modelId="{8678F47F-F78A-4956-AAC5-F818D65A2C28}" type="presParOf" srcId="{A817DC6C-AC30-4031-AC9B-36A074187131}" destId="{F866387C-1551-4493-8B7F-AA2135433AB0}" srcOrd="3" destOrd="0" presId="urn:microsoft.com/office/officeart/2005/8/layout/vList5"/>
    <dgm:cxn modelId="{16DDF77A-1006-4149-BC7D-C420686E7387}" type="presParOf" srcId="{A817DC6C-AC30-4031-AC9B-36A074187131}" destId="{B9187D5B-D3CC-4E29-A4F6-61E05E27CCD7}" srcOrd="4" destOrd="0" presId="urn:microsoft.com/office/officeart/2005/8/layout/vList5"/>
    <dgm:cxn modelId="{F9D8CEE1-BFF7-4ACA-B24A-251757F4795E}" type="presParOf" srcId="{B9187D5B-D3CC-4E29-A4F6-61E05E27CCD7}" destId="{AC425A16-1ECC-4A6A-B0F8-A757011C5071}" srcOrd="0" destOrd="0" presId="urn:microsoft.com/office/officeart/2005/8/layout/vList5"/>
    <dgm:cxn modelId="{E4F2AEF9-1E9E-47DC-A92D-8F231967B619}" type="presParOf" srcId="{B9187D5B-D3CC-4E29-A4F6-61E05E27CCD7}" destId="{29D0DFCE-F501-4E37-B29F-4B592454FE21}" srcOrd="1" destOrd="0" presId="urn:microsoft.com/office/officeart/2005/8/layout/vList5"/>
    <dgm:cxn modelId="{AF7DB045-6F16-401C-B8EB-E45FCA48AC2F}" type="presParOf" srcId="{A817DC6C-AC30-4031-AC9B-36A074187131}" destId="{94980FAD-38E6-4118-A2D1-356C26C6C49C}" srcOrd="5" destOrd="0" presId="urn:microsoft.com/office/officeart/2005/8/layout/vList5"/>
    <dgm:cxn modelId="{2D41E833-1313-4ECD-B8FA-8C73342724E6}" type="presParOf" srcId="{A817DC6C-AC30-4031-AC9B-36A074187131}" destId="{F5CE6BCE-EB3D-44EA-B953-4911D00FED2B}" srcOrd="6" destOrd="0" presId="urn:microsoft.com/office/officeart/2005/8/layout/vList5"/>
    <dgm:cxn modelId="{EFC5806D-116A-4F78-90B6-8FB5F187888C}" type="presParOf" srcId="{F5CE6BCE-EB3D-44EA-B953-4911D00FED2B}" destId="{07828514-2D2A-4E73-8FF8-90B4170C3C24}" srcOrd="0" destOrd="0" presId="urn:microsoft.com/office/officeart/2005/8/layout/vList5"/>
    <dgm:cxn modelId="{6D883458-4B2D-4F8D-A9F8-67C50DB24DFE}" type="presParOf" srcId="{F5CE6BCE-EB3D-44EA-B953-4911D00FED2B}" destId="{BFA25E8B-1744-4FFE-8AA3-B8A3950FC8FC}"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099FD72-5C60-48E0-ADD7-4BC73916AA0C}" type="doc">
      <dgm:prSet loTypeId="urn:microsoft.com/office/officeart/2005/8/layout/vList3" loCatId="list" qsTypeId="urn:microsoft.com/office/officeart/2005/8/quickstyle/simple1" qsCatId="simple" csTypeId="urn:microsoft.com/office/officeart/2005/8/colors/accent1_2" csCatId="accent1" phldr="1"/>
      <dgm:spPr/>
    </dgm:pt>
    <dgm:pt modelId="{4AD29995-E92B-4E99-9AE0-38DA2E562409}">
      <dgm:prSet phldrT="[Text]" custT="1"/>
      <dgm:spPr/>
      <dgm:t>
        <a:bodyPr/>
        <a:lstStyle/>
        <a:p>
          <a:pPr marL="0" indent="0"/>
          <a:r>
            <a:rPr lang="en-US" sz="1800" dirty="0" smtClean="0"/>
            <a:t>Maria earns Level 4 on the math assessment. She wants to take Calculus in college so she will take pre-calculus as a senior and may take a placement test  when she arrives at college. </a:t>
          </a:r>
          <a:endParaRPr lang="en-US" sz="1800" dirty="0"/>
        </a:p>
      </dgm:t>
    </dgm:pt>
    <dgm:pt modelId="{CFA7C3D8-B0C7-436F-9738-C243F33C83FF}" type="parTrans" cxnId="{4183697A-ACC0-4861-BCC6-1DCAD5315D28}">
      <dgm:prSet/>
      <dgm:spPr/>
      <dgm:t>
        <a:bodyPr/>
        <a:lstStyle/>
        <a:p>
          <a:endParaRPr lang="en-US"/>
        </a:p>
      </dgm:t>
    </dgm:pt>
    <dgm:pt modelId="{CAD108F3-B7FD-424D-A9CD-E4032B396EA7}" type="sibTrans" cxnId="{4183697A-ACC0-4861-BCC6-1DCAD5315D28}">
      <dgm:prSet/>
      <dgm:spPr/>
      <dgm:t>
        <a:bodyPr/>
        <a:lstStyle/>
        <a:p>
          <a:endParaRPr lang="en-US"/>
        </a:p>
      </dgm:t>
    </dgm:pt>
    <dgm:pt modelId="{F050519B-77C4-4DB1-B7E9-1173F4E8BBAE}">
      <dgm:prSet phldrT="[Text]" custT="1"/>
      <dgm:spPr/>
      <dgm:t>
        <a:bodyPr/>
        <a:lstStyle/>
        <a:p>
          <a:r>
            <a:rPr lang="en-US" sz="1800" dirty="0" smtClean="0"/>
            <a:t>Jason earns Level 3 on the math assessment.  To be exempt from developmental courses, he has to take Statistics or Trigonometry in Grade 12 and earn a grade of B or better.</a:t>
          </a:r>
          <a:endParaRPr lang="en-US" sz="1800" dirty="0"/>
        </a:p>
      </dgm:t>
    </dgm:pt>
    <dgm:pt modelId="{B3457872-E175-4540-968C-D1C4A81FE886}" type="parTrans" cxnId="{45BA8DA8-EE06-4333-A724-66181354E159}">
      <dgm:prSet/>
      <dgm:spPr/>
      <dgm:t>
        <a:bodyPr/>
        <a:lstStyle/>
        <a:p>
          <a:endParaRPr lang="en-US"/>
        </a:p>
      </dgm:t>
    </dgm:pt>
    <dgm:pt modelId="{DA02E64F-AB5F-470D-AC79-B8966FCD72D5}" type="sibTrans" cxnId="{45BA8DA8-EE06-4333-A724-66181354E159}">
      <dgm:prSet/>
      <dgm:spPr/>
      <dgm:t>
        <a:bodyPr/>
        <a:lstStyle/>
        <a:p>
          <a:endParaRPr lang="en-US"/>
        </a:p>
      </dgm:t>
    </dgm:pt>
    <dgm:pt modelId="{61FF1D7D-A3FF-440D-8004-0E730B922D0B}">
      <dgm:prSet phldrT="[Text]" custT="1"/>
      <dgm:spPr/>
      <dgm:t>
        <a:bodyPr/>
        <a:lstStyle/>
        <a:p>
          <a:r>
            <a:rPr lang="en-US" sz="1800" dirty="0" smtClean="0"/>
            <a:t>Kathy earns Level 2 on the math assessment.  Her high school offers her an intensive math course with the local community college.  Near the end of Grade 12, she will either retake the Smarter Balanced exam or a take a college placement test. </a:t>
          </a:r>
          <a:endParaRPr lang="en-US" sz="1800" dirty="0"/>
        </a:p>
      </dgm:t>
    </dgm:pt>
    <dgm:pt modelId="{DD9E23BA-0B0D-446A-911A-F5A2BA456B6F}" type="parTrans" cxnId="{6404C150-7509-4932-BFC4-2A27207FF885}">
      <dgm:prSet/>
      <dgm:spPr/>
      <dgm:t>
        <a:bodyPr/>
        <a:lstStyle/>
        <a:p>
          <a:endParaRPr lang="en-US"/>
        </a:p>
      </dgm:t>
    </dgm:pt>
    <dgm:pt modelId="{09333B14-4D21-4E79-82B0-ED844F56AACE}" type="sibTrans" cxnId="{6404C150-7509-4932-BFC4-2A27207FF885}">
      <dgm:prSet/>
      <dgm:spPr/>
      <dgm:t>
        <a:bodyPr/>
        <a:lstStyle/>
        <a:p>
          <a:endParaRPr lang="en-US"/>
        </a:p>
      </dgm:t>
    </dgm:pt>
    <dgm:pt modelId="{CED20987-56BE-43C7-BC6A-B8C76C6A0BD1}" type="pres">
      <dgm:prSet presAssocID="{1099FD72-5C60-48E0-ADD7-4BC73916AA0C}" presName="linearFlow" presStyleCnt="0">
        <dgm:presLayoutVars>
          <dgm:dir/>
          <dgm:resizeHandles val="exact"/>
        </dgm:presLayoutVars>
      </dgm:prSet>
      <dgm:spPr/>
    </dgm:pt>
    <dgm:pt modelId="{F0BE7881-D6AD-4CBF-8459-2010D3E8E1C9}" type="pres">
      <dgm:prSet presAssocID="{4AD29995-E92B-4E99-9AE0-38DA2E562409}" presName="composite" presStyleCnt="0"/>
      <dgm:spPr/>
    </dgm:pt>
    <dgm:pt modelId="{FE0B7274-1A8A-43FA-91A7-8D6FB3267BF7}" type="pres">
      <dgm:prSet presAssocID="{4AD29995-E92B-4E99-9AE0-38DA2E562409}" presName="imgShp" presStyleLbl="fgImgPlace1" presStyleIdx="0" presStyleCnt="3" custLinFactNeighborX="-99351" custLinFactNeighborY="-48"/>
      <dgm:spPr>
        <a:blipFill>
          <a:blip xmlns:r="http://schemas.openxmlformats.org/officeDocument/2006/relationships" r:embed="rId1">
            <a:extLst>
              <a:ext uri="{28A0092B-C50C-407E-A947-70E740481C1C}">
                <a14:useLocalDpi xmlns:a14="http://schemas.microsoft.com/office/drawing/2010/main" val="0"/>
              </a:ext>
            </a:extLst>
          </a:blip>
          <a:srcRect/>
          <a:stretch>
            <a:fillRect t="-27000" b="-27000"/>
          </a:stretch>
        </a:blipFill>
      </dgm:spPr>
    </dgm:pt>
    <dgm:pt modelId="{843614A8-EFB0-4F2F-823F-DCABBB0A042D}" type="pres">
      <dgm:prSet presAssocID="{4AD29995-E92B-4E99-9AE0-38DA2E562409}" presName="txShp" presStyleLbl="node1" presStyleIdx="0" presStyleCnt="3" custScaleX="124863" custLinFactNeighborX="9521">
        <dgm:presLayoutVars>
          <dgm:bulletEnabled val="1"/>
        </dgm:presLayoutVars>
      </dgm:prSet>
      <dgm:spPr/>
      <dgm:t>
        <a:bodyPr/>
        <a:lstStyle/>
        <a:p>
          <a:endParaRPr lang="en-US"/>
        </a:p>
      </dgm:t>
    </dgm:pt>
    <dgm:pt modelId="{54EE655B-1880-421E-9121-36AACF1D69CF}" type="pres">
      <dgm:prSet presAssocID="{CAD108F3-B7FD-424D-A9CD-E4032B396EA7}" presName="spacing" presStyleCnt="0"/>
      <dgm:spPr/>
    </dgm:pt>
    <dgm:pt modelId="{38F9D8C3-51B0-4E84-B8F9-F0E0D92E24C6}" type="pres">
      <dgm:prSet presAssocID="{F050519B-77C4-4DB1-B7E9-1173F4E8BBAE}" presName="composite" presStyleCnt="0"/>
      <dgm:spPr/>
    </dgm:pt>
    <dgm:pt modelId="{03E64610-7BB6-4309-82AE-1ECAA3512783}" type="pres">
      <dgm:prSet presAssocID="{F050519B-77C4-4DB1-B7E9-1173F4E8BBAE}" presName="imgShp" presStyleLbl="fgImgPlace1" presStyleIdx="1" presStyleCnt="3" custLinFactNeighborX="-55280" custLinFactNeighborY="-3093"/>
      <dgm:spPr>
        <a:blipFill>
          <a:blip xmlns:r="http://schemas.openxmlformats.org/officeDocument/2006/relationships" r:embed="rId2">
            <a:extLst>
              <a:ext uri="{28A0092B-C50C-407E-A947-70E740481C1C}">
                <a14:useLocalDpi xmlns:a14="http://schemas.microsoft.com/office/drawing/2010/main" val="0"/>
              </a:ext>
            </a:extLst>
          </a:blip>
          <a:srcRect/>
          <a:stretch>
            <a:fillRect t="-1000" b="-1000"/>
          </a:stretch>
        </a:blipFill>
      </dgm:spPr>
    </dgm:pt>
    <dgm:pt modelId="{849D9424-8985-4DEB-9038-33A63237010C}" type="pres">
      <dgm:prSet presAssocID="{F050519B-77C4-4DB1-B7E9-1173F4E8BBAE}" presName="txShp" presStyleLbl="node1" presStyleIdx="1" presStyleCnt="3" custScaleX="124862" custLinFactNeighborX="9521" custLinFactNeighborY="-3381">
        <dgm:presLayoutVars>
          <dgm:bulletEnabled val="1"/>
        </dgm:presLayoutVars>
      </dgm:prSet>
      <dgm:spPr/>
      <dgm:t>
        <a:bodyPr/>
        <a:lstStyle/>
        <a:p>
          <a:endParaRPr lang="en-US"/>
        </a:p>
      </dgm:t>
    </dgm:pt>
    <dgm:pt modelId="{2F459C1B-6056-4D34-BD0C-77019B5853E0}" type="pres">
      <dgm:prSet presAssocID="{DA02E64F-AB5F-470D-AC79-B8966FCD72D5}" presName="spacing" presStyleCnt="0"/>
      <dgm:spPr/>
    </dgm:pt>
    <dgm:pt modelId="{58A13217-F81A-48CF-9758-79103D19A0C8}" type="pres">
      <dgm:prSet presAssocID="{61FF1D7D-A3FF-440D-8004-0E730B922D0B}" presName="composite" presStyleCnt="0"/>
      <dgm:spPr/>
    </dgm:pt>
    <dgm:pt modelId="{40332F43-69E5-4B2B-9085-23E936DFCD43}" type="pres">
      <dgm:prSet presAssocID="{61FF1D7D-A3FF-440D-8004-0E730B922D0B}" presName="imgShp" presStyleLbl="fgImgPlace1" presStyleIdx="2" presStyleCnt="3" custLinFactNeighborX="-99351"/>
      <dgm:spPr>
        <a:blipFill>
          <a:blip xmlns:r="http://schemas.openxmlformats.org/officeDocument/2006/relationships" r:embed="rId3">
            <a:extLst>
              <a:ext uri="{28A0092B-C50C-407E-A947-70E740481C1C}">
                <a14:useLocalDpi xmlns:a14="http://schemas.microsoft.com/office/drawing/2010/main" val="0"/>
              </a:ext>
            </a:extLst>
          </a:blip>
          <a:srcRect/>
          <a:stretch>
            <a:fillRect t="-13000" b="-13000"/>
          </a:stretch>
        </a:blipFill>
      </dgm:spPr>
    </dgm:pt>
    <dgm:pt modelId="{986F8E5D-DC78-49A4-A52C-4C8365CEA37A}" type="pres">
      <dgm:prSet presAssocID="{61FF1D7D-A3FF-440D-8004-0E730B922D0B}" presName="txShp" presStyleLbl="node1" presStyleIdx="2" presStyleCnt="3" custScaleX="126352" custLinFactNeighborX="9227">
        <dgm:presLayoutVars>
          <dgm:bulletEnabled val="1"/>
        </dgm:presLayoutVars>
      </dgm:prSet>
      <dgm:spPr/>
      <dgm:t>
        <a:bodyPr/>
        <a:lstStyle/>
        <a:p>
          <a:endParaRPr lang="en-US"/>
        </a:p>
      </dgm:t>
    </dgm:pt>
  </dgm:ptLst>
  <dgm:cxnLst>
    <dgm:cxn modelId="{B1C99DA6-9EB1-49B9-BD36-8726A5F43BC0}" type="presOf" srcId="{61FF1D7D-A3FF-440D-8004-0E730B922D0B}" destId="{986F8E5D-DC78-49A4-A52C-4C8365CEA37A}" srcOrd="0" destOrd="0" presId="urn:microsoft.com/office/officeart/2005/8/layout/vList3"/>
    <dgm:cxn modelId="{0A8DEEE0-3EE1-4C01-8A33-DB0102A64A7D}" type="presOf" srcId="{4AD29995-E92B-4E99-9AE0-38DA2E562409}" destId="{843614A8-EFB0-4F2F-823F-DCABBB0A042D}" srcOrd="0" destOrd="0" presId="urn:microsoft.com/office/officeart/2005/8/layout/vList3"/>
    <dgm:cxn modelId="{45BA8DA8-EE06-4333-A724-66181354E159}" srcId="{1099FD72-5C60-48E0-ADD7-4BC73916AA0C}" destId="{F050519B-77C4-4DB1-B7E9-1173F4E8BBAE}" srcOrd="1" destOrd="0" parTransId="{B3457872-E175-4540-968C-D1C4A81FE886}" sibTransId="{DA02E64F-AB5F-470D-AC79-B8966FCD72D5}"/>
    <dgm:cxn modelId="{7C005962-B24D-472F-B6BB-5476362365E6}" type="presOf" srcId="{F050519B-77C4-4DB1-B7E9-1173F4E8BBAE}" destId="{849D9424-8985-4DEB-9038-33A63237010C}" srcOrd="0" destOrd="0" presId="urn:microsoft.com/office/officeart/2005/8/layout/vList3"/>
    <dgm:cxn modelId="{D3220DEF-8A1C-4E00-A753-4C88B68E8B8A}" type="presOf" srcId="{1099FD72-5C60-48E0-ADD7-4BC73916AA0C}" destId="{CED20987-56BE-43C7-BC6A-B8C76C6A0BD1}" srcOrd="0" destOrd="0" presId="urn:microsoft.com/office/officeart/2005/8/layout/vList3"/>
    <dgm:cxn modelId="{4183697A-ACC0-4861-BCC6-1DCAD5315D28}" srcId="{1099FD72-5C60-48E0-ADD7-4BC73916AA0C}" destId="{4AD29995-E92B-4E99-9AE0-38DA2E562409}" srcOrd="0" destOrd="0" parTransId="{CFA7C3D8-B0C7-436F-9738-C243F33C83FF}" sibTransId="{CAD108F3-B7FD-424D-A9CD-E4032B396EA7}"/>
    <dgm:cxn modelId="{6404C150-7509-4932-BFC4-2A27207FF885}" srcId="{1099FD72-5C60-48E0-ADD7-4BC73916AA0C}" destId="{61FF1D7D-A3FF-440D-8004-0E730B922D0B}" srcOrd="2" destOrd="0" parTransId="{DD9E23BA-0B0D-446A-911A-F5A2BA456B6F}" sibTransId="{09333B14-4D21-4E79-82B0-ED844F56AACE}"/>
    <dgm:cxn modelId="{4652065F-0C75-413F-A0BF-F4421FB41418}" type="presParOf" srcId="{CED20987-56BE-43C7-BC6A-B8C76C6A0BD1}" destId="{F0BE7881-D6AD-4CBF-8459-2010D3E8E1C9}" srcOrd="0" destOrd="0" presId="urn:microsoft.com/office/officeart/2005/8/layout/vList3"/>
    <dgm:cxn modelId="{DF853E25-23BE-4EE6-819A-E27D9E2AF05C}" type="presParOf" srcId="{F0BE7881-D6AD-4CBF-8459-2010D3E8E1C9}" destId="{FE0B7274-1A8A-43FA-91A7-8D6FB3267BF7}" srcOrd="0" destOrd="0" presId="urn:microsoft.com/office/officeart/2005/8/layout/vList3"/>
    <dgm:cxn modelId="{FF5173A1-02D2-4E6B-830B-C332BABA413D}" type="presParOf" srcId="{F0BE7881-D6AD-4CBF-8459-2010D3E8E1C9}" destId="{843614A8-EFB0-4F2F-823F-DCABBB0A042D}" srcOrd="1" destOrd="0" presId="urn:microsoft.com/office/officeart/2005/8/layout/vList3"/>
    <dgm:cxn modelId="{0EC3CC4D-89D6-48F0-95AF-698C50F8DE69}" type="presParOf" srcId="{CED20987-56BE-43C7-BC6A-B8C76C6A0BD1}" destId="{54EE655B-1880-421E-9121-36AACF1D69CF}" srcOrd="1" destOrd="0" presId="urn:microsoft.com/office/officeart/2005/8/layout/vList3"/>
    <dgm:cxn modelId="{0DE0D7C2-B0B9-437B-A5FD-D1F36CCE35A4}" type="presParOf" srcId="{CED20987-56BE-43C7-BC6A-B8C76C6A0BD1}" destId="{38F9D8C3-51B0-4E84-B8F9-F0E0D92E24C6}" srcOrd="2" destOrd="0" presId="urn:microsoft.com/office/officeart/2005/8/layout/vList3"/>
    <dgm:cxn modelId="{556E389F-F148-451C-86C7-644D5D59A8E0}" type="presParOf" srcId="{38F9D8C3-51B0-4E84-B8F9-F0E0D92E24C6}" destId="{03E64610-7BB6-4309-82AE-1ECAA3512783}" srcOrd="0" destOrd="0" presId="urn:microsoft.com/office/officeart/2005/8/layout/vList3"/>
    <dgm:cxn modelId="{5684D03D-21D3-484A-B099-D1ACF173B5F3}" type="presParOf" srcId="{38F9D8C3-51B0-4E84-B8F9-F0E0D92E24C6}" destId="{849D9424-8985-4DEB-9038-33A63237010C}" srcOrd="1" destOrd="0" presId="urn:microsoft.com/office/officeart/2005/8/layout/vList3"/>
    <dgm:cxn modelId="{C73CD81F-277D-479B-8FE5-16F4C2FE9E52}" type="presParOf" srcId="{CED20987-56BE-43C7-BC6A-B8C76C6A0BD1}" destId="{2F459C1B-6056-4D34-BD0C-77019B5853E0}" srcOrd="3" destOrd="0" presId="urn:microsoft.com/office/officeart/2005/8/layout/vList3"/>
    <dgm:cxn modelId="{257B10F0-B8A5-4FDF-AF05-F3BED4CB7195}" type="presParOf" srcId="{CED20987-56BE-43C7-BC6A-B8C76C6A0BD1}" destId="{58A13217-F81A-48CF-9758-79103D19A0C8}" srcOrd="4" destOrd="0" presId="urn:microsoft.com/office/officeart/2005/8/layout/vList3"/>
    <dgm:cxn modelId="{41C33006-66A3-4BB9-B31F-D9DF9D138981}" type="presParOf" srcId="{58A13217-F81A-48CF-9758-79103D19A0C8}" destId="{40332F43-69E5-4B2B-9085-23E936DFCD43}" srcOrd="0" destOrd="0" presId="urn:microsoft.com/office/officeart/2005/8/layout/vList3"/>
    <dgm:cxn modelId="{894CD4EF-CCC0-43AB-B035-D95E6F810CA6}" type="presParOf" srcId="{58A13217-F81A-48CF-9758-79103D19A0C8}" destId="{986F8E5D-DC78-49A4-A52C-4C8365CEA37A}"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7FF1A0-4313-466E-8CA2-BEF56A4E13A2}">
      <dsp:nvSpPr>
        <dsp:cNvPr id="0" name=""/>
        <dsp:cNvSpPr/>
      </dsp:nvSpPr>
      <dsp:spPr>
        <a:xfrm>
          <a:off x="40" y="23359"/>
          <a:ext cx="3845569" cy="633600"/>
        </a:xfrm>
        <a:prstGeom prst="rect">
          <a:avLst/>
        </a:prstGeom>
        <a:solidFill>
          <a:srgbClr val="63666A"/>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a:lnSpc>
              <a:spcPct val="90000"/>
            </a:lnSpc>
            <a:spcBef>
              <a:spcPct val="0"/>
            </a:spcBef>
            <a:spcAft>
              <a:spcPct val="35000"/>
            </a:spcAft>
          </a:pPr>
          <a:r>
            <a:rPr lang="en-US" sz="2400" b="1" kern="1200" dirty="0" smtClean="0"/>
            <a:t>Benefits</a:t>
          </a:r>
          <a:endParaRPr lang="en-US" sz="2400" b="1" kern="1200" dirty="0"/>
        </a:p>
      </dsp:txBody>
      <dsp:txXfrm>
        <a:off x="40" y="23359"/>
        <a:ext cx="3845569" cy="633600"/>
      </dsp:txXfrm>
    </dsp:sp>
    <dsp:sp modelId="{8FC0A11F-816A-45AC-89EE-9DDC4FA8D847}">
      <dsp:nvSpPr>
        <dsp:cNvPr id="0" name=""/>
        <dsp:cNvSpPr/>
      </dsp:nvSpPr>
      <dsp:spPr>
        <a:xfrm>
          <a:off x="40" y="656959"/>
          <a:ext cx="3845569" cy="3864960"/>
        </a:xfrm>
        <a:prstGeom prst="rect">
          <a:avLst/>
        </a:prstGeom>
        <a:solidFill>
          <a:srgbClr val="CBE5F4">
            <a:alpha val="90000"/>
          </a:srgb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en-US" sz="2200" kern="1200" dirty="0" smtClean="0">
              <a:solidFill>
                <a:srgbClr val="33363A"/>
              </a:solidFill>
              <a:latin typeface="Arial" pitchFamily="34" charset="0"/>
              <a:cs typeface="Arial" pitchFamily="34" charset="0"/>
            </a:rPr>
            <a:t>Far more sophisticated and comprehensive measure of student knowledge and skills than most existing K-12 accountability or college placement exams.</a:t>
          </a:r>
          <a:endParaRPr lang="en-US" sz="2200" kern="1200" dirty="0">
            <a:solidFill>
              <a:srgbClr val="33363A"/>
            </a:solidFill>
            <a:latin typeface="Arial" pitchFamily="34" charset="0"/>
            <a:cs typeface="Arial" pitchFamily="34" charset="0"/>
          </a:endParaRPr>
        </a:p>
        <a:p>
          <a:pPr marL="228600" lvl="1" indent="-228600" algn="l" defTabSz="977900">
            <a:lnSpc>
              <a:spcPct val="90000"/>
            </a:lnSpc>
            <a:spcBef>
              <a:spcPct val="0"/>
            </a:spcBef>
            <a:spcAft>
              <a:spcPct val="15000"/>
            </a:spcAft>
            <a:buChar char="••"/>
          </a:pPr>
          <a:r>
            <a:rPr lang="en-US" sz="2200" kern="1200" dirty="0" smtClean="0">
              <a:solidFill>
                <a:srgbClr val="33363A"/>
              </a:solidFill>
              <a:latin typeface="Arial" pitchFamily="34" charset="0"/>
              <a:cs typeface="Arial" pitchFamily="34" charset="0"/>
            </a:rPr>
            <a:t>Linked to known, high-quality content standards (Common Core).</a:t>
          </a:r>
          <a:endParaRPr lang="en-US" sz="2200" kern="1200" dirty="0">
            <a:solidFill>
              <a:srgbClr val="33363A"/>
            </a:solidFill>
            <a:latin typeface="Arial" pitchFamily="34" charset="0"/>
            <a:cs typeface="Arial" pitchFamily="34" charset="0"/>
          </a:endParaRPr>
        </a:p>
        <a:p>
          <a:pPr marL="228600" lvl="1" indent="-228600" algn="l" defTabSz="977900">
            <a:lnSpc>
              <a:spcPct val="90000"/>
            </a:lnSpc>
            <a:spcBef>
              <a:spcPct val="0"/>
            </a:spcBef>
            <a:spcAft>
              <a:spcPct val="15000"/>
            </a:spcAft>
            <a:buChar char="••"/>
          </a:pPr>
          <a:r>
            <a:rPr lang="en-US" sz="2200" kern="1200" dirty="0" smtClean="0">
              <a:solidFill>
                <a:srgbClr val="33363A"/>
              </a:solidFill>
              <a:latin typeface="Arial" pitchFamily="34" charset="0"/>
              <a:cs typeface="Arial" pitchFamily="34" charset="0"/>
            </a:rPr>
            <a:t>Early warning for students not yet college ready.</a:t>
          </a:r>
          <a:endParaRPr lang="en-US" sz="2200" kern="1200" dirty="0">
            <a:solidFill>
              <a:srgbClr val="33363A"/>
            </a:solidFill>
            <a:latin typeface="Arial" pitchFamily="34" charset="0"/>
            <a:cs typeface="Arial" pitchFamily="34" charset="0"/>
          </a:endParaRPr>
        </a:p>
      </dsp:txBody>
      <dsp:txXfrm>
        <a:off x="40" y="656959"/>
        <a:ext cx="3845569" cy="3864960"/>
      </dsp:txXfrm>
    </dsp:sp>
    <dsp:sp modelId="{219A1D17-2FD3-4F58-808A-244E8BF7C7BE}">
      <dsp:nvSpPr>
        <dsp:cNvPr id="0" name=""/>
        <dsp:cNvSpPr/>
      </dsp:nvSpPr>
      <dsp:spPr>
        <a:xfrm>
          <a:off x="4383989" y="23359"/>
          <a:ext cx="3845569" cy="633600"/>
        </a:xfrm>
        <a:prstGeom prst="rect">
          <a:avLst/>
        </a:prstGeom>
        <a:solidFill>
          <a:srgbClr val="63666A"/>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a:lnSpc>
              <a:spcPct val="90000"/>
            </a:lnSpc>
            <a:spcBef>
              <a:spcPct val="0"/>
            </a:spcBef>
            <a:spcAft>
              <a:spcPct val="35000"/>
            </a:spcAft>
          </a:pPr>
          <a:r>
            <a:rPr lang="en-US" sz="2400" b="1" kern="1200" dirty="0" smtClean="0"/>
            <a:t>Limitations</a:t>
          </a:r>
          <a:endParaRPr lang="en-US" sz="2400" b="1" kern="1200" dirty="0"/>
        </a:p>
      </dsp:txBody>
      <dsp:txXfrm>
        <a:off x="4383989" y="23359"/>
        <a:ext cx="3845569" cy="633600"/>
      </dsp:txXfrm>
    </dsp:sp>
    <dsp:sp modelId="{AB85FF27-0822-4AD0-B324-1C96ABD37D01}">
      <dsp:nvSpPr>
        <dsp:cNvPr id="0" name=""/>
        <dsp:cNvSpPr/>
      </dsp:nvSpPr>
      <dsp:spPr>
        <a:xfrm>
          <a:off x="4383989" y="656959"/>
          <a:ext cx="3845569" cy="3864960"/>
        </a:xfrm>
        <a:prstGeom prst="rect">
          <a:avLst/>
        </a:prstGeom>
        <a:solidFill>
          <a:srgbClr val="CBE5F4">
            <a:alpha val="90000"/>
          </a:srgb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en-US" sz="2200" kern="1200" dirty="0" smtClean="0">
              <a:solidFill>
                <a:srgbClr val="33363A"/>
              </a:solidFill>
              <a:latin typeface="Arial" pitchFamily="34" charset="0"/>
              <a:cs typeface="Arial" pitchFamily="34" charset="0"/>
            </a:rPr>
            <a:t>Summative exams are not diagnostic in nature.</a:t>
          </a:r>
          <a:endParaRPr lang="en-US" sz="2200" kern="1200" dirty="0">
            <a:solidFill>
              <a:srgbClr val="33363A"/>
            </a:solidFill>
            <a:latin typeface="Arial" pitchFamily="34" charset="0"/>
            <a:cs typeface="Arial" pitchFamily="34" charset="0"/>
          </a:endParaRPr>
        </a:p>
        <a:p>
          <a:pPr marL="228600" lvl="1" indent="-228600" algn="l" defTabSz="977900">
            <a:lnSpc>
              <a:spcPct val="90000"/>
            </a:lnSpc>
            <a:spcBef>
              <a:spcPct val="0"/>
            </a:spcBef>
            <a:spcAft>
              <a:spcPct val="15000"/>
            </a:spcAft>
            <a:buChar char="••"/>
          </a:pPr>
          <a:r>
            <a:rPr lang="en-US" sz="2200" kern="1200" dirty="0" smtClean="0">
              <a:solidFill>
                <a:srgbClr val="33363A"/>
              </a:solidFill>
              <a:latin typeface="Arial" pitchFamily="34" charset="0"/>
              <a:cs typeface="Arial" pitchFamily="34" charset="0"/>
            </a:rPr>
            <a:t>Will not measure readiness for advanced mathematics (e.g. Calculus) requiring 12</a:t>
          </a:r>
          <a:r>
            <a:rPr lang="en-US" sz="2200" kern="1200" baseline="30000" dirty="0" smtClean="0">
              <a:solidFill>
                <a:srgbClr val="33363A"/>
              </a:solidFill>
              <a:latin typeface="Arial" pitchFamily="34" charset="0"/>
              <a:cs typeface="Arial" pitchFamily="34" charset="0"/>
            </a:rPr>
            <a:t>th</a:t>
          </a:r>
          <a:r>
            <a:rPr lang="en-US" sz="2200" kern="1200" dirty="0" smtClean="0">
              <a:solidFill>
                <a:srgbClr val="33363A"/>
              </a:solidFill>
              <a:latin typeface="Arial" pitchFamily="34" charset="0"/>
              <a:cs typeface="Arial" pitchFamily="34" charset="0"/>
            </a:rPr>
            <a:t> grade instruction.</a:t>
          </a:r>
          <a:endParaRPr lang="en-US" sz="2200" kern="1200" dirty="0">
            <a:solidFill>
              <a:srgbClr val="33363A"/>
            </a:solidFill>
            <a:latin typeface="Arial" pitchFamily="34" charset="0"/>
            <a:cs typeface="Arial" pitchFamily="34" charset="0"/>
          </a:endParaRPr>
        </a:p>
      </dsp:txBody>
      <dsp:txXfrm>
        <a:off x="4383989" y="656959"/>
        <a:ext cx="3845569" cy="38649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C9123D-6DFD-48E3-8131-D9BD06DB1EEF}">
      <dsp:nvSpPr>
        <dsp:cNvPr id="0" name=""/>
        <dsp:cNvSpPr/>
      </dsp:nvSpPr>
      <dsp:spPr>
        <a:xfrm>
          <a:off x="0" y="13726"/>
          <a:ext cx="4032131" cy="691200"/>
        </a:xfrm>
        <a:prstGeom prst="rect">
          <a:avLst/>
        </a:prstGeom>
        <a:solidFill>
          <a:schemeClr val="dk1"/>
        </a:solidFill>
        <a:ln w="25400" cap="flat" cmpd="sng" algn="ctr">
          <a:noFill/>
          <a:prstDash val="solid"/>
        </a:ln>
        <a:effectLst/>
        <a:scene3d>
          <a:camera prst="orthographicFront">
            <a:rot lat="0" lon="0" rev="0"/>
          </a:camera>
          <a:lightRig rig="contrasting" dir="t">
            <a:rot lat="0" lon="0" rev="1200000"/>
          </a:lightRig>
        </a:scene3d>
        <a:sp3d/>
      </dsp:spPr>
      <dsp:style>
        <a:lnRef idx="2">
          <a:schemeClr val="dk1">
            <a:shade val="50000"/>
          </a:schemeClr>
        </a:lnRef>
        <a:fillRef idx="1">
          <a:schemeClr val="dk1"/>
        </a:fillRef>
        <a:effectRef idx="0">
          <a:schemeClr val="dk1"/>
        </a:effectRef>
        <a:fontRef idx="minor">
          <a:schemeClr val="lt1"/>
        </a:fontRef>
      </dsp:style>
      <ds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en-US" sz="2200" b="1" kern="1200" dirty="0" smtClean="0">
              <a:latin typeface="Arial" pitchFamily="34" charset="0"/>
              <a:cs typeface="Arial" pitchFamily="34" charset="0"/>
            </a:rPr>
            <a:t>Computer Adaptive Test</a:t>
          </a:r>
          <a:endParaRPr lang="en-US" sz="2200" b="1" kern="1200" dirty="0">
            <a:latin typeface="Arial" pitchFamily="34" charset="0"/>
            <a:cs typeface="Arial" pitchFamily="34" charset="0"/>
          </a:endParaRPr>
        </a:p>
      </dsp:txBody>
      <dsp:txXfrm>
        <a:off x="0" y="13726"/>
        <a:ext cx="4032131" cy="691200"/>
      </dsp:txXfrm>
    </dsp:sp>
    <dsp:sp modelId="{A5B6CFE0-60A8-4D2E-977C-F880017C84A5}">
      <dsp:nvSpPr>
        <dsp:cNvPr id="0" name=""/>
        <dsp:cNvSpPr/>
      </dsp:nvSpPr>
      <dsp:spPr>
        <a:xfrm>
          <a:off x="42" y="691772"/>
          <a:ext cx="4032131" cy="3821040"/>
        </a:xfrm>
        <a:prstGeom prst="rect">
          <a:avLst/>
        </a:prstGeom>
        <a:solidFill>
          <a:srgbClr val="CBE5F4"/>
        </a:solidFill>
        <a:ln w="25400" cap="flat" cmpd="sng" algn="ctr">
          <a:noFill/>
          <a:prstDash val="solid"/>
        </a:ln>
        <a:effectLst/>
        <a:scene3d>
          <a:camera prst="orthographicFront">
            <a:rot lat="0" lon="0" rev="0"/>
          </a:camera>
          <a:lightRig rig="contrasting" dir="t">
            <a:rot lat="0" lon="0" rev="1200000"/>
          </a:lightRig>
        </a:scene3d>
        <a:sp3d/>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90678" tIns="90678" rIns="120904" bIns="136017" numCol="1" spcCol="1270" anchor="t" anchorCtr="0">
          <a:noAutofit/>
        </a:bodyPr>
        <a:lstStyle/>
        <a:p>
          <a:pPr marL="171450" lvl="1" indent="-171450" algn="l" defTabSz="755650">
            <a:lnSpc>
              <a:spcPct val="100000"/>
            </a:lnSpc>
            <a:spcBef>
              <a:spcPct val="0"/>
            </a:spcBef>
            <a:spcAft>
              <a:spcPct val="15000"/>
            </a:spcAft>
            <a:buChar char="••"/>
          </a:pPr>
          <a:r>
            <a:rPr lang="en-US" sz="1700" kern="1200" dirty="0" smtClean="0">
              <a:solidFill>
                <a:schemeClr val="tx2"/>
              </a:solidFill>
              <a:latin typeface="Arial" pitchFamily="34" charset="0"/>
              <a:cs typeface="Arial" pitchFamily="34" charset="0"/>
            </a:rPr>
            <a:t>Assesses the full range of Common Core in English language arts/literacy and mathematics for students in grades 3-8 and 11 (interim assessments can be used in grades 9 and 10)</a:t>
          </a:r>
          <a:endParaRPr lang="en-US" sz="1900" kern="1200" dirty="0">
            <a:solidFill>
              <a:schemeClr val="tx2"/>
            </a:solidFill>
            <a:latin typeface="+mn-lt"/>
            <a:cs typeface="Arial" pitchFamily="34" charset="0"/>
          </a:endParaRPr>
        </a:p>
        <a:p>
          <a:pPr marL="171450" lvl="1" indent="-171450" algn="l" defTabSz="755650">
            <a:lnSpc>
              <a:spcPct val="100000"/>
            </a:lnSpc>
            <a:spcBef>
              <a:spcPct val="0"/>
            </a:spcBef>
            <a:spcAft>
              <a:spcPct val="15000"/>
            </a:spcAft>
            <a:buChar char="••"/>
          </a:pPr>
          <a:r>
            <a:rPr lang="en-US" sz="1700" kern="1200" dirty="0" smtClean="0">
              <a:solidFill>
                <a:schemeClr val="tx2"/>
              </a:solidFill>
              <a:latin typeface="Arial" pitchFamily="34" charset="0"/>
              <a:cs typeface="Arial" pitchFamily="34" charset="0"/>
            </a:rPr>
            <a:t>Measures current student achievement and growth across time, showing progress toward college and career readiness</a:t>
          </a:r>
          <a:endParaRPr lang="en-US" sz="1700" kern="1200" dirty="0">
            <a:solidFill>
              <a:schemeClr val="tx2"/>
            </a:solidFill>
            <a:latin typeface="Arial" pitchFamily="34" charset="0"/>
            <a:cs typeface="Arial" pitchFamily="34" charset="0"/>
          </a:endParaRPr>
        </a:p>
        <a:p>
          <a:pPr marL="171450" lvl="1" indent="-171450" algn="l" defTabSz="755650">
            <a:lnSpc>
              <a:spcPct val="100000"/>
            </a:lnSpc>
            <a:spcBef>
              <a:spcPct val="0"/>
            </a:spcBef>
            <a:spcAft>
              <a:spcPct val="15000"/>
            </a:spcAft>
            <a:buChar char="••"/>
          </a:pPr>
          <a:r>
            <a:rPr lang="en-US" sz="1700" kern="1200" dirty="0" smtClean="0">
              <a:solidFill>
                <a:schemeClr val="tx2"/>
              </a:solidFill>
              <a:latin typeface="Arial" pitchFamily="34" charset="0"/>
              <a:cs typeface="Arial" pitchFamily="34" charset="0"/>
            </a:rPr>
            <a:t>Includes a variety of question types: selected response, short constructed response, extended construction response, technology enhanced</a:t>
          </a:r>
          <a:endParaRPr lang="en-US" sz="1700" kern="1200" dirty="0">
            <a:solidFill>
              <a:schemeClr val="tx2"/>
            </a:solidFill>
            <a:latin typeface="Arial" pitchFamily="34" charset="0"/>
            <a:cs typeface="Arial" pitchFamily="34" charset="0"/>
          </a:endParaRPr>
        </a:p>
      </dsp:txBody>
      <dsp:txXfrm>
        <a:off x="42" y="691772"/>
        <a:ext cx="4032131" cy="3821040"/>
      </dsp:txXfrm>
    </dsp:sp>
    <dsp:sp modelId="{3C1E0C30-CE1E-48B5-A4FB-2815E939AC11}">
      <dsp:nvSpPr>
        <dsp:cNvPr id="0" name=""/>
        <dsp:cNvSpPr/>
      </dsp:nvSpPr>
      <dsp:spPr>
        <a:xfrm>
          <a:off x="4596672" y="572"/>
          <a:ext cx="4032131" cy="691200"/>
        </a:xfrm>
        <a:prstGeom prst="rect">
          <a:avLst/>
        </a:prstGeom>
        <a:solidFill>
          <a:schemeClr val="dk1"/>
        </a:solidFill>
        <a:ln w="25400" cap="flat" cmpd="sng" algn="ctr">
          <a:noFill/>
          <a:prstDash val="solid"/>
        </a:ln>
        <a:effectLst/>
        <a:scene3d>
          <a:camera prst="orthographicFront">
            <a:rot lat="0" lon="0" rev="0"/>
          </a:camera>
          <a:lightRig rig="contrasting" dir="t">
            <a:rot lat="0" lon="0" rev="1200000"/>
          </a:lightRig>
        </a:scene3d>
        <a:sp3d/>
      </dsp:spPr>
      <dsp:style>
        <a:lnRef idx="2">
          <a:schemeClr val="dk1">
            <a:shade val="50000"/>
          </a:schemeClr>
        </a:lnRef>
        <a:fillRef idx="1">
          <a:schemeClr val="dk1"/>
        </a:fillRef>
        <a:effectRef idx="0">
          <a:schemeClr val="dk1"/>
        </a:effectRef>
        <a:fontRef idx="minor">
          <a:schemeClr val="lt1"/>
        </a:fontRef>
      </dsp:style>
      <ds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en-US" sz="2200" b="1" kern="1200" dirty="0" smtClean="0">
              <a:latin typeface="Arial" pitchFamily="34" charset="0"/>
              <a:cs typeface="Arial" pitchFamily="34" charset="0"/>
            </a:rPr>
            <a:t>Performance Tasks</a:t>
          </a:r>
          <a:endParaRPr lang="en-US" sz="2200" b="1" kern="1200" dirty="0">
            <a:latin typeface="Arial" pitchFamily="34" charset="0"/>
            <a:cs typeface="Arial" pitchFamily="34" charset="0"/>
          </a:endParaRPr>
        </a:p>
      </dsp:txBody>
      <dsp:txXfrm>
        <a:off x="4596672" y="572"/>
        <a:ext cx="4032131" cy="691200"/>
      </dsp:txXfrm>
    </dsp:sp>
    <dsp:sp modelId="{186ADF2A-9AE8-423D-878F-22CA5FF4DABE}">
      <dsp:nvSpPr>
        <dsp:cNvPr id="0" name=""/>
        <dsp:cNvSpPr/>
      </dsp:nvSpPr>
      <dsp:spPr>
        <a:xfrm>
          <a:off x="4596672" y="691772"/>
          <a:ext cx="4032131" cy="3821040"/>
        </a:xfrm>
        <a:prstGeom prst="rect">
          <a:avLst/>
        </a:prstGeom>
        <a:solidFill>
          <a:srgbClr val="CBE5F4"/>
        </a:solidFill>
        <a:ln w="25400" cap="flat" cmpd="sng" algn="ctr">
          <a:noFill/>
          <a:prstDash val="solid"/>
        </a:ln>
        <a:effectLst/>
        <a:scene3d>
          <a:camera prst="orthographicFront">
            <a:rot lat="0" lon="0" rev="0"/>
          </a:camera>
          <a:lightRig rig="contrasting" dir="t">
            <a:rot lat="0" lon="0" rev="1200000"/>
          </a:lightRig>
        </a:scene3d>
        <a:sp3d/>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ts val="600"/>
            </a:spcAft>
            <a:buChar char="••"/>
          </a:pPr>
          <a:r>
            <a:rPr lang="en-US" sz="1700" kern="1200" dirty="0" smtClean="0">
              <a:solidFill>
                <a:schemeClr val="tx2"/>
              </a:solidFill>
              <a:latin typeface="Arial" pitchFamily="34" charset="0"/>
              <a:cs typeface="Arial" pitchFamily="34" charset="0"/>
            </a:rPr>
            <a:t>Extended projects demonstrate real-world writing and analytical skills</a:t>
          </a:r>
          <a:endParaRPr lang="en-US" sz="1700" kern="1200" dirty="0">
            <a:solidFill>
              <a:schemeClr val="tx2"/>
            </a:solidFill>
            <a:latin typeface="Arial" pitchFamily="34" charset="0"/>
            <a:cs typeface="Arial" pitchFamily="34" charset="0"/>
          </a:endParaRPr>
        </a:p>
        <a:p>
          <a:pPr marL="171450" lvl="1" indent="-171450" algn="l" defTabSz="755650">
            <a:lnSpc>
              <a:spcPct val="90000"/>
            </a:lnSpc>
            <a:spcBef>
              <a:spcPct val="0"/>
            </a:spcBef>
            <a:spcAft>
              <a:spcPct val="15000"/>
            </a:spcAft>
            <a:buChar char="••"/>
          </a:pPr>
          <a:r>
            <a:rPr lang="en-US" sz="1700" kern="1200" dirty="0" smtClean="0">
              <a:solidFill>
                <a:schemeClr val="tx2"/>
              </a:solidFill>
              <a:latin typeface="Arial" pitchFamily="34" charset="0"/>
              <a:cs typeface="Arial" pitchFamily="34" charset="0"/>
            </a:rPr>
            <a:t>May include online research, group projects, presentations</a:t>
          </a:r>
          <a:endParaRPr lang="en-US" sz="1700" kern="1200" dirty="0">
            <a:solidFill>
              <a:schemeClr val="tx2"/>
            </a:solidFill>
            <a:latin typeface="Arial" pitchFamily="34" charset="0"/>
            <a:cs typeface="Arial" pitchFamily="34" charset="0"/>
          </a:endParaRPr>
        </a:p>
        <a:p>
          <a:pPr marL="171450" lvl="1" indent="-171450" algn="l" defTabSz="755650">
            <a:lnSpc>
              <a:spcPct val="90000"/>
            </a:lnSpc>
            <a:spcBef>
              <a:spcPct val="0"/>
            </a:spcBef>
            <a:spcAft>
              <a:spcPct val="15000"/>
            </a:spcAft>
            <a:buChar char="••"/>
          </a:pPr>
          <a:r>
            <a:rPr lang="en-US" sz="1700" kern="1200" dirty="0" smtClean="0">
              <a:solidFill>
                <a:schemeClr val="tx2"/>
              </a:solidFill>
              <a:latin typeface="Arial" pitchFamily="34" charset="0"/>
              <a:cs typeface="Arial" pitchFamily="34" charset="0"/>
            </a:rPr>
            <a:t>Require 1 to 2 class periods to complete</a:t>
          </a:r>
          <a:endParaRPr lang="en-US" sz="1700" kern="1200" dirty="0">
            <a:solidFill>
              <a:schemeClr val="tx2"/>
            </a:solidFill>
            <a:latin typeface="Arial" pitchFamily="34" charset="0"/>
            <a:cs typeface="Arial" pitchFamily="34" charset="0"/>
          </a:endParaRPr>
        </a:p>
        <a:p>
          <a:pPr marL="171450" lvl="1" indent="-171450" algn="l" defTabSz="755650">
            <a:lnSpc>
              <a:spcPct val="90000"/>
            </a:lnSpc>
            <a:spcBef>
              <a:spcPct val="0"/>
            </a:spcBef>
            <a:spcAft>
              <a:spcPct val="15000"/>
            </a:spcAft>
            <a:buChar char="••"/>
          </a:pPr>
          <a:r>
            <a:rPr lang="en-US" sz="1700" kern="1200" dirty="0" smtClean="0">
              <a:solidFill>
                <a:schemeClr val="tx2"/>
              </a:solidFill>
              <a:latin typeface="Arial" pitchFamily="34" charset="0"/>
              <a:cs typeface="Arial" pitchFamily="34" charset="0"/>
            </a:rPr>
            <a:t>Included in both English language arts/literacy and mathematics assessments </a:t>
          </a:r>
          <a:endParaRPr lang="en-US" sz="1700" kern="1200" dirty="0">
            <a:solidFill>
              <a:schemeClr val="tx2"/>
            </a:solidFill>
            <a:latin typeface="Arial" pitchFamily="34" charset="0"/>
            <a:cs typeface="Arial" pitchFamily="34" charset="0"/>
          </a:endParaRPr>
        </a:p>
        <a:p>
          <a:pPr marL="171450" lvl="1" indent="-171450" algn="l" defTabSz="755650">
            <a:lnSpc>
              <a:spcPct val="90000"/>
            </a:lnSpc>
            <a:spcBef>
              <a:spcPct val="0"/>
            </a:spcBef>
            <a:spcAft>
              <a:spcPct val="15000"/>
            </a:spcAft>
            <a:buChar char="••"/>
          </a:pPr>
          <a:r>
            <a:rPr lang="en-US" sz="1700" kern="1200" dirty="0" smtClean="0">
              <a:solidFill>
                <a:schemeClr val="tx2"/>
              </a:solidFill>
              <a:latin typeface="Arial" pitchFamily="34" charset="0"/>
              <a:cs typeface="Arial" pitchFamily="34" charset="0"/>
            </a:rPr>
            <a:t>Applicable in all grades being assessed</a:t>
          </a:r>
          <a:endParaRPr lang="en-US" sz="1700" kern="1200" dirty="0">
            <a:solidFill>
              <a:schemeClr val="tx2"/>
            </a:solidFill>
            <a:latin typeface="Arial" pitchFamily="34" charset="0"/>
            <a:cs typeface="Arial" pitchFamily="34" charset="0"/>
          </a:endParaRPr>
        </a:p>
        <a:p>
          <a:pPr marL="171450" lvl="1" indent="-171450" algn="l" defTabSz="755650">
            <a:lnSpc>
              <a:spcPct val="90000"/>
            </a:lnSpc>
            <a:spcBef>
              <a:spcPct val="0"/>
            </a:spcBef>
            <a:spcAft>
              <a:spcPct val="15000"/>
            </a:spcAft>
            <a:buChar char="••"/>
          </a:pPr>
          <a:r>
            <a:rPr lang="en-US" sz="1700" kern="1200" dirty="0" smtClean="0">
              <a:solidFill>
                <a:schemeClr val="tx2"/>
              </a:solidFill>
              <a:latin typeface="Arial" pitchFamily="34" charset="0"/>
              <a:cs typeface="Arial" pitchFamily="34" charset="0"/>
            </a:rPr>
            <a:t>Evaluated by teachers using consistent scoring rubrics</a:t>
          </a:r>
          <a:endParaRPr lang="en-US" sz="1700" kern="1200" dirty="0">
            <a:latin typeface="Arial" pitchFamily="34" charset="0"/>
            <a:cs typeface="Arial" pitchFamily="34" charset="0"/>
          </a:endParaRPr>
        </a:p>
      </dsp:txBody>
      <dsp:txXfrm>
        <a:off x="4596672" y="691772"/>
        <a:ext cx="4032131" cy="38210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422A96-61B4-4BDA-9911-B322D8FE8F38}">
      <dsp:nvSpPr>
        <dsp:cNvPr id="0" name=""/>
        <dsp:cNvSpPr/>
      </dsp:nvSpPr>
      <dsp:spPr>
        <a:xfrm>
          <a:off x="40" y="283905"/>
          <a:ext cx="3845569" cy="528139"/>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rtl="0">
            <a:lnSpc>
              <a:spcPct val="90000"/>
            </a:lnSpc>
            <a:spcBef>
              <a:spcPct val="0"/>
            </a:spcBef>
            <a:spcAft>
              <a:spcPct val="35000"/>
            </a:spcAft>
          </a:pPr>
          <a:r>
            <a:rPr lang="en-US" sz="2400" b="1" kern="1200" dirty="0" smtClean="0"/>
            <a:t>Interim Assessment</a:t>
          </a:r>
          <a:endParaRPr lang="en-US" sz="2400" b="1" kern="1200" dirty="0"/>
        </a:p>
      </dsp:txBody>
      <dsp:txXfrm>
        <a:off x="40" y="283905"/>
        <a:ext cx="3845569" cy="528139"/>
      </dsp:txXfrm>
    </dsp:sp>
    <dsp:sp modelId="{3E698F3E-E88D-4280-A9F1-C339998213FF}">
      <dsp:nvSpPr>
        <dsp:cNvPr id="0" name=""/>
        <dsp:cNvSpPr/>
      </dsp:nvSpPr>
      <dsp:spPr>
        <a:xfrm>
          <a:off x="40" y="812045"/>
          <a:ext cx="3845569" cy="3895155"/>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rtl="0">
            <a:lnSpc>
              <a:spcPct val="90000"/>
            </a:lnSpc>
            <a:spcBef>
              <a:spcPct val="0"/>
            </a:spcBef>
            <a:spcAft>
              <a:spcPct val="15000"/>
            </a:spcAft>
            <a:buChar char="••"/>
          </a:pPr>
          <a:r>
            <a:rPr lang="en-US" sz="1600" b="0" kern="1200" dirty="0" smtClean="0">
              <a:solidFill>
                <a:schemeClr val="tx2"/>
              </a:solidFill>
              <a:latin typeface="Arial" pitchFamily="34" charset="0"/>
              <a:cs typeface="Arial" pitchFamily="34" charset="0"/>
            </a:rPr>
            <a:t>Optional comprehensive and content-cluster assessment to help identify specific needs of each student</a:t>
          </a:r>
          <a:endParaRPr lang="en-US" sz="1600" b="0" kern="1200" dirty="0">
            <a:solidFill>
              <a:schemeClr val="tx2"/>
            </a:solidFill>
          </a:endParaRPr>
        </a:p>
        <a:p>
          <a:pPr marL="171450" lvl="1" indent="-171450" algn="l" defTabSz="711200">
            <a:lnSpc>
              <a:spcPct val="90000"/>
            </a:lnSpc>
            <a:spcBef>
              <a:spcPct val="0"/>
            </a:spcBef>
            <a:spcAft>
              <a:spcPct val="15000"/>
            </a:spcAft>
            <a:buChar char="••"/>
          </a:pPr>
          <a:r>
            <a:rPr lang="en-US" sz="1600" b="0" kern="1200" dirty="0" smtClean="0">
              <a:solidFill>
                <a:schemeClr val="tx2"/>
              </a:solidFill>
              <a:latin typeface="Arial" pitchFamily="34" charset="0"/>
              <a:cs typeface="Arial" pitchFamily="34" charset="0"/>
            </a:rPr>
            <a:t>Accessible all year</a:t>
          </a:r>
          <a:endParaRPr lang="en-US" sz="1600" b="0" kern="1200" dirty="0">
            <a:solidFill>
              <a:schemeClr val="tx2"/>
            </a:solidFill>
            <a:latin typeface="Arial" pitchFamily="34" charset="0"/>
            <a:cs typeface="Arial" pitchFamily="34" charset="0"/>
          </a:endParaRPr>
        </a:p>
        <a:p>
          <a:pPr marL="171450" lvl="1" indent="-171450" algn="l" defTabSz="711200">
            <a:lnSpc>
              <a:spcPct val="90000"/>
            </a:lnSpc>
            <a:spcBef>
              <a:spcPct val="0"/>
            </a:spcBef>
            <a:spcAft>
              <a:spcPct val="15000"/>
            </a:spcAft>
            <a:buChar char="••"/>
          </a:pPr>
          <a:r>
            <a:rPr lang="en-US" sz="1600" b="0" kern="1200" dirty="0" smtClean="0">
              <a:solidFill>
                <a:schemeClr val="tx2"/>
              </a:solidFill>
              <a:latin typeface="Arial" pitchFamily="34" charset="0"/>
              <a:cs typeface="Arial" pitchFamily="34" charset="0"/>
            </a:rPr>
            <a:t>Provides clear examples of expected performance on Common Core standards</a:t>
          </a:r>
          <a:endParaRPr lang="en-US" sz="1600" b="0" kern="1200" dirty="0">
            <a:solidFill>
              <a:schemeClr val="tx2"/>
            </a:solidFill>
            <a:latin typeface="Arial" pitchFamily="34" charset="0"/>
            <a:cs typeface="Arial" pitchFamily="34" charset="0"/>
          </a:endParaRPr>
        </a:p>
        <a:p>
          <a:pPr marL="171450" lvl="1" indent="-171450" algn="l" defTabSz="711200">
            <a:lnSpc>
              <a:spcPct val="90000"/>
            </a:lnSpc>
            <a:spcBef>
              <a:spcPct val="0"/>
            </a:spcBef>
            <a:spcAft>
              <a:spcPct val="15000"/>
            </a:spcAft>
            <a:buChar char="••"/>
          </a:pPr>
          <a:r>
            <a:rPr lang="en-US" sz="1600" b="0" kern="1200" dirty="0" smtClean="0">
              <a:solidFill>
                <a:schemeClr val="tx2"/>
              </a:solidFill>
              <a:latin typeface="Arial" pitchFamily="34" charset="0"/>
              <a:cs typeface="Arial" pitchFamily="34" charset="0"/>
            </a:rPr>
            <a:t>Includes a variety of question types: selected response, short constructed response, extended constructed response, technology enhanced, and performance tasks</a:t>
          </a:r>
          <a:endParaRPr lang="en-US" sz="1600" b="0" kern="1200" dirty="0">
            <a:solidFill>
              <a:schemeClr val="tx2"/>
            </a:solidFill>
            <a:latin typeface="Arial" pitchFamily="34" charset="0"/>
            <a:cs typeface="Arial" pitchFamily="34" charset="0"/>
          </a:endParaRPr>
        </a:p>
        <a:p>
          <a:pPr marL="171450" lvl="1" indent="-171450" algn="l" defTabSz="711200">
            <a:lnSpc>
              <a:spcPct val="90000"/>
            </a:lnSpc>
            <a:spcBef>
              <a:spcPct val="0"/>
            </a:spcBef>
            <a:spcAft>
              <a:spcPct val="15000"/>
            </a:spcAft>
            <a:buChar char="••"/>
          </a:pPr>
          <a:r>
            <a:rPr lang="en-US" sz="1600" b="0" kern="1200" dirty="0" smtClean="0">
              <a:solidFill>
                <a:schemeClr val="tx2"/>
              </a:solidFill>
              <a:latin typeface="Arial" pitchFamily="34" charset="0"/>
              <a:cs typeface="Arial" pitchFamily="34" charset="0"/>
            </a:rPr>
            <a:t>Aligned to and reported on the same scale as the summative assessments</a:t>
          </a:r>
          <a:endParaRPr lang="en-US" sz="1600" b="0" kern="1200" dirty="0">
            <a:solidFill>
              <a:schemeClr val="tx2"/>
            </a:solidFill>
            <a:latin typeface="Arial" pitchFamily="34" charset="0"/>
            <a:cs typeface="Arial" pitchFamily="34" charset="0"/>
          </a:endParaRPr>
        </a:p>
        <a:p>
          <a:pPr marL="171450" lvl="1" indent="-171450" algn="l" defTabSz="711200">
            <a:lnSpc>
              <a:spcPct val="90000"/>
            </a:lnSpc>
            <a:spcBef>
              <a:spcPct val="0"/>
            </a:spcBef>
            <a:spcAft>
              <a:spcPct val="15000"/>
            </a:spcAft>
            <a:buChar char="••"/>
          </a:pPr>
          <a:r>
            <a:rPr lang="en-US" sz="1600" b="0" kern="1200" dirty="0" smtClean="0">
              <a:solidFill>
                <a:schemeClr val="tx2"/>
              </a:solidFill>
              <a:latin typeface="Arial" pitchFamily="34" charset="0"/>
              <a:cs typeface="Arial" pitchFamily="34" charset="0"/>
            </a:rPr>
            <a:t>Fully accessible for instruction and professional development</a:t>
          </a:r>
          <a:endParaRPr lang="en-US" sz="1600" b="0" kern="1200" dirty="0">
            <a:solidFill>
              <a:schemeClr val="tx2"/>
            </a:solidFill>
            <a:latin typeface="Arial" pitchFamily="34" charset="0"/>
            <a:cs typeface="Arial" pitchFamily="34" charset="0"/>
          </a:endParaRPr>
        </a:p>
      </dsp:txBody>
      <dsp:txXfrm>
        <a:off x="40" y="812045"/>
        <a:ext cx="3845569" cy="3895155"/>
      </dsp:txXfrm>
    </dsp:sp>
    <dsp:sp modelId="{9BD4649F-9BB9-4F69-8B0C-CCA99A8C8CD9}">
      <dsp:nvSpPr>
        <dsp:cNvPr id="0" name=""/>
        <dsp:cNvSpPr/>
      </dsp:nvSpPr>
      <dsp:spPr>
        <a:xfrm>
          <a:off x="4383989" y="283905"/>
          <a:ext cx="3845569" cy="528139"/>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rtl="0">
            <a:lnSpc>
              <a:spcPct val="90000"/>
            </a:lnSpc>
            <a:spcBef>
              <a:spcPct val="0"/>
            </a:spcBef>
            <a:spcAft>
              <a:spcPct val="35000"/>
            </a:spcAft>
          </a:pPr>
          <a:r>
            <a:rPr lang="en-US" sz="2400" b="1" kern="1200" dirty="0" smtClean="0"/>
            <a:t>Formative Assessment</a:t>
          </a:r>
          <a:endParaRPr lang="en-US" sz="2400" b="0" kern="1200" dirty="0">
            <a:solidFill>
              <a:schemeClr val="tx2"/>
            </a:solidFill>
            <a:latin typeface="Arial" pitchFamily="34" charset="0"/>
            <a:cs typeface="Arial" pitchFamily="34" charset="0"/>
          </a:endParaRPr>
        </a:p>
      </dsp:txBody>
      <dsp:txXfrm>
        <a:off x="4383989" y="283905"/>
        <a:ext cx="3845569" cy="528139"/>
      </dsp:txXfrm>
    </dsp:sp>
    <dsp:sp modelId="{B1E7D744-B25B-4C5C-BB2E-7BB1C5548C09}">
      <dsp:nvSpPr>
        <dsp:cNvPr id="0" name=""/>
        <dsp:cNvSpPr/>
      </dsp:nvSpPr>
      <dsp:spPr>
        <a:xfrm>
          <a:off x="4383989" y="812045"/>
          <a:ext cx="3845569" cy="3895155"/>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rtl="0">
            <a:lnSpc>
              <a:spcPct val="90000"/>
            </a:lnSpc>
            <a:spcBef>
              <a:spcPct val="0"/>
            </a:spcBef>
            <a:spcAft>
              <a:spcPct val="15000"/>
            </a:spcAft>
            <a:buChar char="••"/>
          </a:pPr>
          <a:r>
            <a:rPr lang="en-US" sz="1600" kern="1200" dirty="0" smtClean="0">
              <a:solidFill>
                <a:schemeClr val="tx2"/>
              </a:solidFill>
              <a:latin typeface="Arial" pitchFamily="34" charset="0"/>
              <a:cs typeface="Arial" pitchFamily="34" charset="0"/>
            </a:rPr>
            <a:t>Not a test – a digital library of formative assessment tools &amp; professional development resources</a:t>
          </a:r>
          <a:endParaRPr lang="en-US" sz="1600" kern="1200" dirty="0">
            <a:solidFill>
              <a:schemeClr val="tx2"/>
            </a:solidFill>
            <a:latin typeface="Arial" pitchFamily="34" charset="0"/>
            <a:cs typeface="Arial" pitchFamily="34" charset="0"/>
          </a:endParaRPr>
        </a:p>
        <a:p>
          <a:pPr marL="171450" lvl="1" indent="-171450" algn="l" defTabSz="711200" rtl="0">
            <a:lnSpc>
              <a:spcPct val="90000"/>
            </a:lnSpc>
            <a:spcBef>
              <a:spcPct val="0"/>
            </a:spcBef>
            <a:spcAft>
              <a:spcPct val="15000"/>
            </a:spcAft>
            <a:buChar char="••"/>
          </a:pPr>
          <a:r>
            <a:rPr lang="en-US" sz="1600" kern="1200" dirty="0" smtClean="0">
              <a:solidFill>
                <a:schemeClr val="tx2"/>
              </a:solidFill>
              <a:latin typeface="Arial" pitchFamily="34" charset="0"/>
              <a:cs typeface="Arial" pitchFamily="34" charset="0"/>
            </a:rPr>
            <a:t>Online, accessible to all teachers</a:t>
          </a:r>
          <a:endParaRPr lang="en-US" sz="1600" kern="1200" dirty="0">
            <a:solidFill>
              <a:schemeClr val="tx2"/>
            </a:solidFill>
            <a:latin typeface="Arial" pitchFamily="34" charset="0"/>
            <a:cs typeface="Arial" pitchFamily="34" charset="0"/>
          </a:endParaRPr>
        </a:p>
        <a:p>
          <a:pPr marL="171450" lvl="1" indent="-171450" algn="l" defTabSz="711200" rtl="0">
            <a:lnSpc>
              <a:spcPct val="90000"/>
            </a:lnSpc>
            <a:spcBef>
              <a:spcPct val="0"/>
            </a:spcBef>
            <a:spcAft>
              <a:spcPct val="15000"/>
            </a:spcAft>
            <a:buChar char="••"/>
          </a:pPr>
          <a:r>
            <a:rPr lang="en-US" sz="1600" kern="1200" dirty="0" smtClean="0">
              <a:solidFill>
                <a:schemeClr val="tx2"/>
              </a:solidFill>
              <a:latin typeface="Arial" pitchFamily="34" charset="0"/>
              <a:cs typeface="Arial" pitchFamily="34" charset="0"/>
            </a:rPr>
            <a:t>Supports to tailor instruction to student needs based on information from the assessment system</a:t>
          </a:r>
          <a:endParaRPr lang="en-US" sz="1600" kern="1200" dirty="0">
            <a:solidFill>
              <a:schemeClr val="tx2"/>
            </a:solidFill>
            <a:latin typeface="Arial" pitchFamily="34" charset="0"/>
            <a:cs typeface="Arial" pitchFamily="34" charset="0"/>
          </a:endParaRPr>
        </a:p>
        <a:p>
          <a:pPr marL="171450" lvl="1" indent="-171450" algn="l" defTabSz="711200" rtl="0">
            <a:lnSpc>
              <a:spcPct val="90000"/>
            </a:lnSpc>
            <a:spcBef>
              <a:spcPct val="0"/>
            </a:spcBef>
            <a:spcAft>
              <a:spcPct val="15000"/>
            </a:spcAft>
            <a:buChar char="••"/>
          </a:pPr>
          <a:r>
            <a:rPr lang="en-US" sz="1600" kern="1200" dirty="0" smtClean="0">
              <a:solidFill>
                <a:schemeClr val="tx2"/>
              </a:solidFill>
              <a:latin typeface="Arial" pitchFamily="34" charset="0"/>
              <a:cs typeface="Arial" pitchFamily="34" charset="0"/>
            </a:rPr>
            <a:t>Developed with input from teams of approx. 100 educators from each Governing State</a:t>
          </a:r>
          <a:endParaRPr lang="en-US" sz="1600" kern="1200" dirty="0">
            <a:solidFill>
              <a:schemeClr val="tx2"/>
            </a:solidFill>
            <a:latin typeface="Arial" pitchFamily="34" charset="0"/>
            <a:cs typeface="Arial" pitchFamily="34" charset="0"/>
          </a:endParaRPr>
        </a:p>
        <a:p>
          <a:pPr marL="171450" lvl="1" indent="-171450" algn="l" defTabSz="711200" rtl="0">
            <a:lnSpc>
              <a:spcPct val="90000"/>
            </a:lnSpc>
            <a:spcBef>
              <a:spcPct val="0"/>
            </a:spcBef>
            <a:spcAft>
              <a:spcPct val="15000"/>
            </a:spcAft>
            <a:buChar char="••"/>
          </a:pPr>
          <a:r>
            <a:rPr lang="en-US" sz="1600" kern="1200" dirty="0" smtClean="0">
              <a:solidFill>
                <a:schemeClr val="tx2"/>
              </a:solidFill>
              <a:latin typeface="Arial" pitchFamily="34" charset="0"/>
              <a:cs typeface="Arial" pitchFamily="34" charset="0"/>
            </a:rPr>
            <a:t>Resources selected according to established quality criteria</a:t>
          </a:r>
          <a:endParaRPr lang="en-US" sz="1600" kern="1200" dirty="0">
            <a:solidFill>
              <a:schemeClr val="tx2"/>
            </a:solidFill>
            <a:latin typeface="Arial" pitchFamily="34" charset="0"/>
            <a:cs typeface="Arial" pitchFamily="34" charset="0"/>
          </a:endParaRPr>
        </a:p>
        <a:p>
          <a:pPr marL="171450" lvl="1" indent="-171450" algn="l" defTabSz="711200" rtl="0">
            <a:lnSpc>
              <a:spcPct val="90000"/>
            </a:lnSpc>
            <a:spcBef>
              <a:spcPct val="0"/>
            </a:spcBef>
            <a:spcAft>
              <a:spcPct val="15000"/>
            </a:spcAft>
            <a:buChar char="••"/>
          </a:pPr>
          <a:r>
            <a:rPr lang="en-US" sz="1600" kern="1200" dirty="0" smtClean="0">
              <a:solidFill>
                <a:schemeClr val="tx2"/>
              </a:solidFill>
              <a:latin typeface="Arial" pitchFamily="34" charset="0"/>
              <a:cs typeface="Arial" pitchFamily="34" charset="0"/>
            </a:rPr>
            <a:t>Social media features allow teachers to rate items and share their perspectives</a:t>
          </a:r>
          <a:endParaRPr lang="en-US" sz="1600" kern="1200" dirty="0">
            <a:solidFill>
              <a:schemeClr val="tx2"/>
            </a:solidFill>
            <a:latin typeface="Arial" pitchFamily="34" charset="0"/>
            <a:cs typeface="Arial" pitchFamily="34" charset="0"/>
          </a:endParaRPr>
        </a:p>
        <a:p>
          <a:pPr marL="171450" lvl="1" indent="-171450" algn="l" defTabSz="711200" rtl="0">
            <a:lnSpc>
              <a:spcPct val="90000"/>
            </a:lnSpc>
            <a:spcBef>
              <a:spcPct val="0"/>
            </a:spcBef>
            <a:spcAft>
              <a:spcPct val="15000"/>
            </a:spcAft>
            <a:buChar char="••"/>
          </a:pPr>
          <a:r>
            <a:rPr lang="en-US" sz="1600" kern="1200" dirty="0" smtClean="0">
              <a:solidFill>
                <a:schemeClr val="tx2"/>
              </a:solidFill>
              <a:latin typeface="Arial" pitchFamily="34" charset="0"/>
              <a:cs typeface="Arial" pitchFamily="34" charset="0"/>
            </a:rPr>
            <a:t>Launching in September 2014</a:t>
          </a:r>
          <a:endParaRPr lang="en-US" sz="1600" kern="1200" dirty="0">
            <a:solidFill>
              <a:schemeClr val="tx2"/>
            </a:solidFill>
            <a:latin typeface="Arial" pitchFamily="34" charset="0"/>
            <a:cs typeface="Arial" pitchFamily="34" charset="0"/>
          </a:endParaRPr>
        </a:p>
      </dsp:txBody>
      <dsp:txXfrm>
        <a:off x="4383989" y="812045"/>
        <a:ext cx="3845569" cy="389515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8A672F-F943-4B9C-A850-B81EEA067824}">
      <dsp:nvSpPr>
        <dsp:cNvPr id="0" name=""/>
        <dsp:cNvSpPr/>
      </dsp:nvSpPr>
      <dsp:spPr>
        <a:xfrm>
          <a:off x="0" y="379900"/>
          <a:ext cx="2571749" cy="1543050"/>
        </a:xfrm>
        <a:prstGeom prst="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kern="1200" dirty="0" smtClean="0">
              <a:latin typeface="Arial" pitchFamily="34" charset="0"/>
              <a:cs typeface="Arial" pitchFamily="34" charset="0"/>
            </a:rPr>
            <a:t>Teacher and School Leader Preparation and Professional Development</a:t>
          </a:r>
          <a:endParaRPr lang="en-US" sz="2000" kern="1200" dirty="0">
            <a:latin typeface="Arial" pitchFamily="34" charset="0"/>
            <a:cs typeface="Arial" pitchFamily="34" charset="0"/>
          </a:endParaRPr>
        </a:p>
      </dsp:txBody>
      <dsp:txXfrm>
        <a:off x="0" y="379900"/>
        <a:ext cx="2571749" cy="1543050"/>
      </dsp:txXfrm>
    </dsp:sp>
    <dsp:sp modelId="{3C635C37-81F0-425F-888C-C6FC35BFC5D6}">
      <dsp:nvSpPr>
        <dsp:cNvPr id="0" name=""/>
        <dsp:cNvSpPr/>
      </dsp:nvSpPr>
      <dsp:spPr>
        <a:xfrm>
          <a:off x="2828925" y="379900"/>
          <a:ext cx="2571749" cy="1543050"/>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kern="1200" dirty="0" smtClean="0">
              <a:latin typeface="Arial" pitchFamily="34" charset="0"/>
              <a:cs typeface="Arial" pitchFamily="34" charset="0"/>
            </a:rPr>
            <a:t>Clear Expectations (Assessments, Course Requirements)</a:t>
          </a:r>
          <a:endParaRPr lang="en-US" sz="2000" kern="1200" dirty="0">
            <a:latin typeface="Arial" pitchFamily="34" charset="0"/>
            <a:cs typeface="Arial" pitchFamily="34" charset="0"/>
          </a:endParaRPr>
        </a:p>
      </dsp:txBody>
      <dsp:txXfrm>
        <a:off x="2828925" y="379900"/>
        <a:ext cx="2571749" cy="1543050"/>
      </dsp:txXfrm>
    </dsp:sp>
    <dsp:sp modelId="{94C2D7E6-7BDE-4B90-BF73-6B2EFB856D7C}">
      <dsp:nvSpPr>
        <dsp:cNvPr id="0" name=""/>
        <dsp:cNvSpPr/>
      </dsp:nvSpPr>
      <dsp:spPr>
        <a:xfrm>
          <a:off x="5657849" y="379900"/>
          <a:ext cx="2571749" cy="1543050"/>
        </a:xfrm>
        <a:prstGeom prst="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kern="1200" dirty="0" smtClean="0">
              <a:latin typeface="Arial" pitchFamily="34" charset="0"/>
              <a:cs typeface="Arial" pitchFamily="34" charset="0"/>
            </a:rPr>
            <a:t>Aligned Curricula (adult, developmental, and general education)</a:t>
          </a:r>
          <a:endParaRPr lang="en-US" sz="2000" kern="1200" dirty="0">
            <a:latin typeface="Arial" pitchFamily="34" charset="0"/>
            <a:cs typeface="Arial" pitchFamily="34" charset="0"/>
          </a:endParaRPr>
        </a:p>
      </dsp:txBody>
      <dsp:txXfrm>
        <a:off x="5657849" y="379900"/>
        <a:ext cx="2571749" cy="1543050"/>
      </dsp:txXfrm>
    </dsp:sp>
    <dsp:sp modelId="{58AF6D97-62D3-4B9D-87AB-A34482D33783}">
      <dsp:nvSpPr>
        <dsp:cNvPr id="0" name=""/>
        <dsp:cNvSpPr/>
      </dsp:nvSpPr>
      <dsp:spPr>
        <a:xfrm>
          <a:off x="1414462" y="2180125"/>
          <a:ext cx="2571749" cy="1543050"/>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kern="1200" dirty="0" smtClean="0">
              <a:latin typeface="Arial" pitchFamily="34" charset="0"/>
              <a:cs typeface="Arial" pitchFamily="34" charset="0"/>
            </a:rPr>
            <a:t>High School Interventions (early college, dual enrollment, etc.)</a:t>
          </a:r>
          <a:endParaRPr lang="en-US" sz="2000" kern="1200" dirty="0">
            <a:latin typeface="Arial" pitchFamily="34" charset="0"/>
            <a:cs typeface="Arial" pitchFamily="34" charset="0"/>
          </a:endParaRPr>
        </a:p>
      </dsp:txBody>
      <dsp:txXfrm>
        <a:off x="1414462" y="2180125"/>
        <a:ext cx="2571749" cy="1543050"/>
      </dsp:txXfrm>
    </dsp:sp>
    <dsp:sp modelId="{C0790DB1-CCDA-44F2-8651-E906A9ADB381}">
      <dsp:nvSpPr>
        <dsp:cNvPr id="0" name=""/>
        <dsp:cNvSpPr/>
      </dsp:nvSpPr>
      <dsp:spPr>
        <a:xfrm>
          <a:off x="4243387" y="2180125"/>
          <a:ext cx="2571749" cy="1543050"/>
        </a:xfrm>
        <a:prstGeom prst="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kern="1200" dirty="0" smtClean="0">
              <a:latin typeface="Arial" pitchFamily="34" charset="0"/>
              <a:cs typeface="Arial" pitchFamily="34" charset="0"/>
            </a:rPr>
            <a:t>New K-12 Curricular Materials</a:t>
          </a:r>
          <a:endParaRPr lang="en-US" sz="2000" kern="1200" dirty="0">
            <a:latin typeface="Arial" pitchFamily="34" charset="0"/>
            <a:cs typeface="Arial" pitchFamily="34" charset="0"/>
          </a:endParaRPr>
        </a:p>
      </dsp:txBody>
      <dsp:txXfrm>
        <a:off x="4243387" y="2180125"/>
        <a:ext cx="2571749" cy="154305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940F64-91F9-436E-B0D2-D555CBD5D7BF}">
      <dsp:nvSpPr>
        <dsp:cNvPr id="0" name=""/>
        <dsp:cNvSpPr/>
      </dsp:nvSpPr>
      <dsp:spPr>
        <a:xfrm>
          <a:off x="3485" y="17099"/>
          <a:ext cx="2991670" cy="1598400"/>
        </a:xfrm>
        <a:prstGeom prst="roundRect">
          <a:avLst/>
        </a:prstGeom>
        <a:solidFill>
          <a:schemeClr val="dk1"/>
        </a:solidFill>
        <a:ln w="25400" cap="flat" cmpd="sng" algn="ctr">
          <a:noFill/>
          <a:prstDash val="solid"/>
        </a:ln>
        <a:effectLst/>
        <a:scene3d>
          <a:camera prst="orthographicFront">
            <a:rot lat="0" lon="0" rev="0"/>
          </a:camera>
          <a:lightRig rig="contrasting" dir="t">
            <a:rot lat="0" lon="0" rev="1200000"/>
          </a:lightRig>
        </a:scene3d>
        <a:sp3d/>
      </dsp:spPr>
      <dsp:style>
        <a:lnRef idx="2">
          <a:schemeClr val="dk1">
            <a:shade val="50000"/>
          </a:schemeClr>
        </a:lnRef>
        <a:fillRef idx="1">
          <a:schemeClr val="dk1"/>
        </a:fillRef>
        <a:effectRef idx="0">
          <a:schemeClr val="dk1"/>
        </a:effectRef>
        <a:fontRef idx="minor">
          <a:schemeClr val="lt1"/>
        </a:fontRef>
      </dsp:style>
      <dsp:txBody>
        <a:bodyPr spcFirstLastPara="0" vert="horz" wrap="square" lIns="142240" tIns="142240" rIns="142240" bIns="76200" numCol="1" spcCol="1270" anchor="t" anchorCtr="0">
          <a:noAutofit/>
        </a:bodyPr>
        <a:lstStyle/>
        <a:p>
          <a:pPr lvl="0" algn="ctr" defTabSz="889000">
            <a:lnSpc>
              <a:spcPct val="90000"/>
            </a:lnSpc>
            <a:spcBef>
              <a:spcPct val="0"/>
            </a:spcBef>
            <a:spcAft>
              <a:spcPct val="35000"/>
            </a:spcAft>
          </a:pPr>
          <a:r>
            <a:rPr lang="en-US" sz="2000" b="1" kern="1200" dirty="0" smtClean="0">
              <a:latin typeface="Arial" pitchFamily="34" charset="0"/>
              <a:cs typeface="Arial" pitchFamily="34" charset="0"/>
            </a:rPr>
            <a:t>Typical Readiness Testing Today</a:t>
          </a:r>
          <a:endParaRPr lang="en-US" sz="2000" b="1" kern="1200" dirty="0">
            <a:latin typeface="Arial" pitchFamily="34" charset="0"/>
            <a:cs typeface="Arial" pitchFamily="34" charset="0"/>
          </a:endParaRPr>
        </a:p>
      </dsp:txBody>
      <dsp:txXfrm>
        <a:off x="55503" y="69117"/>
        <a:ext cx="2887634" cy="961564"/>
      </dsp:txXfrm>
    </dsp:sp>
    <dsp:sp modelId="{3C4F2AB9-4D91-4FBC-AEAF-446A421C768E}">
      <dsp:nvSpPr>
        <dsp:cNvPr id="0" name=""/>
        <dsp:cNvSpPr/>
      </dsp:nvSpPr>
      <dsp:spPr>
        <a:xfrm>
          <a:off x="616236" y="849764"/>
          <a:ext cx="2991670" cy="3929400"/>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0904" tIns="120904" rIns="120904" bIns="120904" numCol="1" spcCol="1270" anchor="t" anchorCtr="0">
          <a:noAutofit/>
        </a:bodyPr>
        <a:lstStyle/>
        <a:p>
          <a:pPr marL="171450" lvl="1" indent="-171450" algn="l" defTabSz="755650">
            <a:lnSpc>
              <a:spcPct val="90000"/>
            </a:lnSpc>
            <a:spcBef>
              <a:spcPct val="0"/>
            </a:spcBef>
            <a:spcAft>
              <a:spcPct val="15000"/>
            </a:spcAft>
            <a:buChar char="••"/>
          </a:pPr>
          <a:r>
            <a:rPr lang="en-US" sz="1700" kern="1200" dirty="0" smtClean="0">
              <a:solidFill>
                <a:schemeClr val="tx2"/>
              </a:solidFill>
              <a:latin typeface="Arial" pitchFamily="34" charset="0"/>
              <a:cs typeface="Arial" pitchFamily="34" charset="0"/>
            </a:rPr>
            <a:t>Each college or system sets its own standards and selects its own measures.</a:t>
          </a:r>
          <a:endParaRPr lang="en-US" sz="1700" kern="1200" dirty="0">
            <a:solidFill>
              <a:schemeClr val="tx2"/>
            </a:solidFill>
            <a:latin typeface="Arial" pitchFamily="34" charset="0"/>
            <a:cs typeface="Arial" pitchFamily="34" charset="0"/>
          </a:endParaRPr>
        </a:p>
        <a:p>
          <a:pPr marL="171450" lvl="1" indent="-171450" algn="l" defTabSz="755650">
            <a:lnSpc>
              <a:spcPct val="90000"/>
            </a:lnSpc>
            <a:spcBef>
              <a:spcPct val="0"/>
            </a:spcBef>
            <a:spcAft>
              <a:spcPct val="15000"/>
            </a:spcAft>
            <a:buChar char="••"/>
          </a:pPr>
          <a:r>
            <a:rPr lang="en-US" sz="1700" kern="1200" dirty="0" smtClean="0">
              <a:solidFill>
                <a:schemeClr val="tx2"/>
              </a:solidFill>
              <a:latin typeface="Arial" pitchFamily="34" charset="0"/>
              <a:cs typeface="Arial" pitchFamily="34" charset="0"/>
            </a:rPr>
            <a:t>K-12 typically has no information about the standards.</a:t>
          </a:r>
          <a:endParaRPr lang="en-US" sz="1700" kern="1200" dirty="0">
            <a:solidFill>
              <a:schemeClr val="tx2"/>
            </a:solidFill>
            <a:latin typeface="Arial" pitchFamily="34" charset="0"/>
            <a:cs typeface="Arial" pitchFamily="34" charset="0"/>
          </a:endParaRPr>
        </a:p>
        <a:p>
          <a:pPr marL="171450" lvl="1" indent="-171450" algn="l" defTabSz="755650">
            <a:lnSpc>
              <a:spcPct val="90000"/>
            </a:lnSpc>
            <a:spcBef>
              <a:spcPct val="0"/>
            </a:spcBef>
            <a:spcAft>
              <a:spcPct val="15000"/>
            </a:spcAft>
            <a:buChar char="••"/>
          </a:pPr>
          <a:r>
            <a:rPr lang="en-US" sz="1700" kern="1200" dirty="0" smtClean="0">
              <a:solidFill>
                <a:schemeClr val="tx2"/>
              </a:solidFill>
              <a:latin typeface="Arial" pitchFamily="34" charset="0"/>
              <a:cs typeface="Arial" pitchFamily="34" charset="0"/>
            </a:rPr>
            <a:t>Students don’t know about tests and don’t prepare for them.</a:t>
          </a:r>
          <a:endParaRPr lang="en-US" sz="1700" kern="1200" dirty="0">
            <a:solidFill>
              <a:schemeClr val="tx2"/>
            </a:solidFill>
            <a:latin typeface="Arial" pitchFamily="34" charset="0"/>
            <a:cs typeface="Arial" pitchFamily="34" charset="0"/>
          </a:endParaRPr>
        </a:p>
        <a:p>
          <a:pPr marL="171450" lvl="1" indent="-171450" algn="l" defTabSz="755650">
            <a:lnSpc>
              <a:spcPct val="90000"/>
            </a:lnSpc>
            <a:spcBef>
              <a:spcPct val="0"/>
            </a:spcBef>
            <a:spcAft>
              <a:spcPct val="15000"/>
            </a:spcAft>
            <a:buChar char="••"/>
          </a:pPr>
          <a:r>
            <a:rPr lang="en-US" sz="1700" kern="1200" dirty="0" smtClean="0">
              <a:solidFill>
                <a:schemeClr val="tx2"/>
              </a:solidFill>
              <a:latin typeface="Arial" pitchFamily="34" charset="0"/>
              <a:cs typeface="Arial" pitchFamily="34" charset="0"/>
            </a:rPr>
            <a:t>Predictive validity of tests is often unknown.</a:t>
          </a:r>
          <a:endParaRPr lang="en-US" sz="1700" kern="1200" dirty="0">
            <a:solidFill>
              <a:schemeClr val="tx2"/>
            </a:solidFill>
            <a:latin typeface="Arial" pitchFamily="34" charset="0"/>
            <a:cs typeface="Arial" pitchFamily="34" charset="0"/>
          </a:endParaRPr>
        </a:p>
        <a:p>
          <a:pPr marL="171450" lvl="1" indent="-171450" algn="l" defTabSz="755650">
            <a:lnSpc>
              <a:spcPct val="90000"/>
            </a:lnSpc>
            <a:spcBef>
              <a:spcPct val="0"/>
            </a:spcBef>
            <a:spcAft>
              <a:spcPct val="15000"/>
            </a:spcAft>
            <a:buChar char="••"/>
          </a:pPr>
          <a:r>
            <a:rPr lang="en-US" sz="1700" kern="1200" dirty="0" smtClean="0">
              <a:solidFill>
                <a:schemeClr val="tx2"/>
              </a:solidFill>
              <a:latin typeface="Arial" pitchFamily="34" charset="0"/>
              <a:cs typeface="Arial" pitchFamily="34" charset="0"/>
            </a:rPr>
            <a:t>Students who “played by the rules” end up in remediation.</a:t>
          </a:r>
          <a:endParaRPr lang="en-US" sz="1700" kern="1200" dirty="0">
            <a:solidFill>
              <a:schemeClr val="tx2"/>
            </a:solidFill>
            <a:latin typeface="Arial" pitchFamily="34" charset="0"/>
            <a:cs typeface="Arial" pitchFamily="34" charset="0"/>
          </a:endParaRPr>
        </a:p>
      </dsp:txBody>
      <dsp:txXfrm>
        <a:off x="703859" y="937387"/>
        <a:ext cx="2816424" cy="3754154"/>
      </dsp:txXfrm>
    </dsp:sp>
    <dsp:sp modelId="{D3BB83B6-1D2A-4CBE-ACC5-D22DFD8CEE9C}">
      <dsp:nvSpPr>
        <dsp:cNvPr id="0" name=""/>
        <dsp:cNvSpPr/>
      </dsp:nvSpPr>
      <dsp:spPr>
        <a:xfrm>
          <a:off x="3880336" y="2430715"/>
          <a:ext cx="1458039" cy="786922"/>
        </a:xfrm>
        <a:prstGeom prst="rightArrow">
          <a:avLst>
            <a:gd name="adj1" fmla="val 60000"/>
            <a:gd name="adj2" fmla="val 50000"/>
          </a:avLst>
        </a:prstGeom>
        <a:solidFill>
          <a:srgbClr val="0085AD"/>
        </a:solidFill>
        <a:ln w="25400" cap="flat" cmpd="sng" algn="ctr">
          <a:noFill/>
          <a:prstDash val="solid"/>
        </a:ln>
        <a:effectLst/>
        <a:scene3d>
          <a:camera prst="orthographicFront">
            <a:rot lat="0" lon="0" rev="0"/>
          </a:camera>
          <a:lightRig rig="contrasting" dir="t">
            <a:rot lat="0" lon="0" rev="1200000"/>
          </a:lightRig>
        </a:scene3d>
        <a:sp3d z="-182000">
          <a:bevelT/>
        </a:sp3d>
      </dsp:spPr>
      <dsp:style>
        <a:lnRef idx="2">
          <a:schemeClr val="dk1">
            <a:shade val="50000"/>
          </a:schemeClr>
        </a:lnRef>
        <a:fillRef idx="1">
          <a:schemeClr val="dk1"/>
        </a:fillRef>
        <a:effectRef idx="0">
          <a:schemeClr val="dk1"/>
        </a:effectRef>
        <a:fontRef idx="minor">
          <a:schemeClr val="lt1"/>
        </a:fontRef>
      </dsp:style>
      <dsp:txBody>
        <a:bodyPr spcFirstLastPara="0" vert="horz" wrap="square" lIns="0" tIns="0" rIns="0" bIns="0" numCol="1" spcCol="1270" anchor="ctr" anchorCtr="0">
          <a:noAutofit/>
        </a:bodyPr>
        <a:lstStyle/>
        <a:p>
          <a:pPr lvl="0" algn="ctr" defTabSz="1333500">
            <a:lnSpc>
              <a:spcPct val="90000"/>
            </a:lnSpc>
            <a:spcBef>
              <a:spcPct val="0"/>
            </a:spcBef>
            <a:spcAft>
              <a:spcPct val="35000"/>
            </a:spcAft>
          </a:pPr>
          <a:endParaRPr lang="en-US" sz="3000" kern="1200"/>
        </a:p>
      </dsp:txBody>
      <dsp:txXfrm>
        <a:off x="3880336" y="2588099"/>
        <a:ext cx="1221962" cy="472154"/>
      </dsp:txXfrm>
    </dsp:sp>
    <dsp:sp modelId="{6797325A-7E21-4173-914C-269563229C99}">
      <dsp:nvSpPr>
        <dsp:cNvPr id="0" name=""/>
        <dsp:cNvSpPr/>
      </dsp:nvSpPr>
      <dsp:spPr>
        <a:xfrm>
          <a:off x="4809260" y="17099"/>
          <a:ext cx="2991670" cy="1598400"/>
        </a:xfrm>
        <a:prstGeom prst="roundRect">
          <a:avLst/>
        </a:prstGeom>
        <a:solidFill>
          <a:schemeClr val="dk1"/>
        </a:solidFill>
        <a:ln w="25400" cap="flat" cmpd="sng" algn="ctr">
          <a:noFill/>
          <a:prstDash val="solid"/>
        </a:ln>
        <a:effectLst/>
        <a:scene3d>
          <a:camera prst="orthographicFront">
            <a:rot lat="0" lon="0" rev="0"/>
          </a:camera>
          <a:lightRig rig="contrasting" dir="t">
            <a:rot lat="0" lon="0" rev="1200000"/>
          </a:lightRig>
        </a:scene3d>
        <a:sp3d/>
      </dsp:spPr>
      <dsp:style>
        <a:lnRef idx="2">
          <a:schemeClr val="dk1">
            <a:shade val="50000"/>
          </a:schemeClr>
        </a:lnRef>
        <a:fillRef idx="1">
          <a:schemeClr val="dk1"/>
        </a:fillRef>
        <a:effectRef idx="0">
          <a:schemeClr val="dk1"/>
        </a:effectRef>
        <a:fontRef idx="minor">
          <a:schemeClr val="lt1"/>
        </a:fontRef>
      </dsp:style>
      <dsp:txBody>
        <a:bodyPr spcFirstLastPara="0" vert="horz" wrap="square" lIns="142240" tIns="142240" rIns="142240" bIns="76200" numCol="1" spcCol="1270" anchor="t" anchorCtr="0">
          <a:noAutofit/>
        </a:bodyPr>
        <a:lstStyle/>
        <a:p>
          <a:pPr lvl="0" algn="ctr" defTabSz="889000">
            <a:lnSpc>
              <a:spcPct val="90000"/>
            </a:lnSpc>
            <a:spcBef>
              <a:spcPct val="0"/>
            </a:spcBef>
            <a:spcAft>
              <a:spcPct val="35000"/>
            </a:spcAft>
          </a:pPr>
          <a:r>
            <a:rPr lang="en-US" sz="2000" b="1" kern="1200" dirty="0" smtClean="0">
              <a:latin typeface="Arial" pitchFamily="34" charset="0"/>
              <a:cs typeface="Arial" pitchFamily="34" charset="0"/>
            </a:rPr>
            <a:t>Smarter Balanced Vision</a:t>
          </a:r>
          <a:endParaRPr lang="en-US" sz="2000" b="1" kern="1200" dirty="0">
            <a:latin typeface="Arial" pitchFamily="34" charset="0"/>
            <a:cs typeface="Arial" pitchFamily="34" charset="0"/>
          </a:endParaRPr>
        </a:p>
      </dsp:txBody>
      <dsp:txXfrm>
        <a:off x="4809260" y="17099"/>
        <a:ext cx="2991670" cy="1065600"/>
      </dsp:txXfrm>
    </dsp:sp>
    <dsp:sp modelId="{D36DF668-B6F2-4482-913C-887FFF5986E6}">
      <dsp:nvSpPr>
        <dsp:cNvPr id="0" name=""/>
        <dsp:cNvSpPr/>
      </dsp:nvSpPr>
      <dsp:spPr>
        <a:xfrm>
          <a:off x="5425483" y="840923"/>
          <a:ext cx="2991670" cy="3929400"/>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0904" tIns="120904" rIns="120904" bIns="120904" numCol="1" spcCol="1270" anchor="t" anchorCtr="0">
          <a:noAutofit/>
        </a:bodyPr>
        <a:lstStyle/>
        <a:p>
          <a:pPr marL="171450" lvl="1" indent="-171450" algn="l" defTabSz="755650">
            <a:lnSpc>
              <a:spcPct val="90000"/>
            </a:lnSpc>
            <a:spcBef>
              <a:spcPct val="0"/>
            </a:spcBef>
            <a:spcAft>
              <a:spcPct val="15000"/>
            </a:spcAft>
            <a:buChar char="••"/>
          </a:pPr>
          <a:r>
            <a:rPr lang="en-US" sz="1700" kern="1200" dirty="0" smtClean="0">
              <a:solidFill>
                <a:schemeClr val="tx2"/>
              </a:solidFill>
              <a:latin typeface="Arial" pitchFamily="34" charset="0"/>
              <a:cs typeface="Arial" pitchFamily="34" charset="0"/>
            </a:rPr>
            <a:t>Assessments designed around known, agreed-upon standards (Common Core).</a:t>
          </a:r>
          <a:endParaRPr lang="en-US" sz="1700" kern="1200" dirty="0">
            <a:solidFill>
              <a:schemeClr val="tx2"/>
            </a:solidFill>
            <a:latin typeface="Arial" pitchFamily="34" charset="0"/>
            <a:cs typeface="Arial" pitchFamily="34" charset="0"/>
          </a:endParaRPr>
        </a:p>
        <a:p>
          <a:pPr marL="171450" lvl="1" indent="-171450" algn="l" defTabSz="755650">
            <a:lnSpc>
              <a:spcPct val="90000"/>
            </a:lnSpc>
            <a:spcBef>
              <a:spcPct val="0"/>
            </a:spcBef>
            <a:spcAft>
              <a:spcPct val="15000"/>
            </a:spcAft>
            <a:buChar char="••"/>
          </a:pPr>
          <a:r>
            <a:rPr lang="en-US" sz="1700" kern="1200" dirty="0" smtClean="0">
              <a:solidFill>
                <a:schemeClr val="tx2"/>
              </a:solidFill>
              <a:latin typeface="Arial" pitchFamily="34" charset="0"/>
              <a:cs typeface="Arial" pitchFamily="34" charset="0"/>
            </a:rPr>
            <a:t>Proficiency standards set through an open process with substantial higher education involvement.</a:t>
          </a:r>
          <a:endParaRPr lang="en-US" sz="1700" kern="1200" dirty="0">
            <a:solidFill>
              <a:schemeClr val="tx2"/>
            </a:solidFill>
            <a:latin typeface="Arial" pitchFamily="34" charset="0"/>
            <a:cs typeface="Arial" pitchFamily="34" charset="0"/>
          </a:endParaRPr>
        </a:p>
        <a:p>
          <a:pPr marL="171450" lvl="1" indent="-171450" algn="l" defTabSz="755650">
            <a:lnSpc>
              <a:spcPct val="90000"/>
            </a:lnSpc>
            <a:spcBef>
              <a:spcPct val="0"/>
            </a:spcBef>
            <a:spcAft>
              <a:spcPct val="15000"/>
            </a:spcAft>
            <a:buChar char="••"/>
          </a:pPr>
          <a:r>
            <a:rPr lang="en-US" sz="1700" kern="1200" dirty="0" smtClean="0">
              <a:solidFill>
                <a:schemeClr val="tx2"/>
              </a:solidFill>
              <a:latin typeface="Arial" pitchFamily="34" charset="0"/>
              <a:cs typeface="Arial" pitchFamily="34" charset="0"/>
            </a:rPr>
            <a:t>Everyone (students, teachers, parents, etc.) knows the expectations.</a:t>
          </a:r>
          <a:endParaRPr lang="en-US" sz="1700" kern="1200" dirty="0">
            <a:solidFill>
              <a:schemeClr val="tx2"/>
            </a:solidFill>
            <a:latin typeface="Arial" pitchFamily="34" charset="0"/>
            <a:cs typeface="Arial" pitchFamily="34" charset="0"/>
          </a:endParaRPr>
        </a:p>
        <a:p>
          <a:pPr marL="171450" lvl="1" indent="-171450" algn="l" defTabSz="755650">
            <a:lnSpc>
              <a:spcPct val="90000"/>
            </a:lnSpc>
            <a:spcBef>
              <a:spcPct val="0"/>
            </a:spcBef>
            <a:spcAft>
              <a:spcPct val="15000"/>
            </a:spcAft>
            <a:buChar char="••"/>
          </a:pPr>
          <a:r>
            <a:rPr lang="en-US" sz="1700" kern="1200" dirty="0" smtClean="0">
              <a:solidFill>
                <a:schemeClr val="tx2"/>
              </a:solidFill>
              <a:latin typeface="Arial" pitchFamily="34" charset="0"/>
              <a:cs typeface="Arial" pitchFamily="34" charset="0"/>
            </a:rPr>
            <a:t>Students address deficiencies in high school.</a:t>
          </a:r>
          <a:endParaRPr lang="en-US" sz="1700" kern="1200" dirty="0">
            <a:solidFill>
              <a:schemeClr val="tx2"/>
            </a:solidFill>
            <a:latin typeface="Arial" pitchFamily="34" charset="0"/>
            <a:cs typeface="Arial" pitchFamily="34" charset="0"/>
          </a:endParaRPr>
        </a:p>
      </dsp:txBody>
      <dsp:txXfrm>
        <a:off x="5513106" y="928546"/>
        <a:ext cx="2816424" cy="375415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70CD45-FFD5-425E-B371-7996970D73B7}">
      <dsp:nvSpPr>
        <dsp:cNvPr id="0" name=""/>
        <dsp:cNvSpPr/>
      </dsp:nvSpPr>
      <dsp:spPr>
        <a:xfrm>
          <a:off x="0" y="93684"/>
          <a:ext cx="8229600" cy="1216800"/>
        </a:xfrm>
        <a:prstGeom prst="roundRect">
          <a:avLst/>
        </a:prstGeom>
        <a:solidFill>
          <a:schemeClr val="dk1"/>
        </a:solidFill>
        <a:ln w="25400" cap="flat" cmpd="sng" algn="ctr">
          <a:noFill/>
          <a:prstDash val="solid"/>
        </a:ln>
        <a:effectLst/>
        <a:scene3d>
          <a:camera prst="orthographicFront">
            <a:rot lat="0" lon="0" rev="0"/>
          </a:camera>
          <a:lightRig rig="contrasting" dir="t">
            <a:rot lat="0" lon="0" rev="1200000"/>
          </a:lightRig>
        </a:scene3d>
        <a:sp3d/>
      </dsp:spPr>
      <dsp:style>
        <a:lnRef idx="2">
          <a:schemeClr val="dk1">
            <a:shade val="50000"/>
          </a:schemeClr>
        </a:lnRef>
        <a:fillRef idx="1">
          <a:schemeClr val="dk1"/>
        </a:fillRef>
        <a:effectRef idx="0">
          <a:schemeClr val="dk1"/>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en-US" sz="3200" kern="1200" dirty="0" smtClean="0">
              <a:latin typeface="Arial" pitchFamily="34" charset="0"/>
              <a:cs typeface="Arial" pitchFamily="34" charset="0"/>
            </a:rPr>
            <a:t>Involvement of higher education will influence:   </a:t>
          </a:r>
          <a:endParaRPr lang="en-US" sz="3200" kern="1200" dirty="0">
            <a:latin typeface="Arial" pitchFamily="34" charset="0"/>
            <a:cs typeface="Arial" pitchFamily="34" charset="0"/>
          </a:endParaRPr>
        </a:p>
      </dsp:txBody>
      <dsp:txXfrm>
        <a:off x="59399" y="153083"/>
        <a:ext cx="8110802" cy="1098002"/>
      </dsp:txXfrm>
    </dsp:sp>
    <dsp:sp modelId="{83E86A3C-B951-4241-891D-04FEB6157D60}">
      <dsp:nvSpPr>
        <dsp:cNvPr id="0" name=""/>
        <dsp:cNvSpPr/>
      </dsp:nvSpPr>
      <dsp:spPr>
        <a:xfrm>
          <a:off x="0" y="1310484"/>
          <a:ext cx="8229600" cy="3387527"/>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261290" tIns="35560" rIns="199136" bIns="35560" numCol="1" spcCol="1270" anchor="ctr" anchorCtr="0">
          <a:noAutofit/>
        </a:bodyPr>
        <a:lstStyle/>
        <a:p>
          <a:pPr marL="173736" lvl="1" indent="-173736" algn="l" defTabSz="1244600" rtl="0">
            <a:lnSpc>
              <a:spcPct val="90000"/>
            </a:lnSpc>
            <a:spcBef>
              <a:spcPct val="0"/>
            </a:spcBef>
            <a:spcAft>
              <a:spcPts val="600"/>
            </a:spcAft>
            <a:buChar char="••"/>
          </a:pPr>
          <a:r>
            <a:rPr lang="en-US" sz="2800" kern="1200" dirty="0" smtClean="0">
              <a:solidFill>
                <a:schemeClr val="tx2"/>
              </a:solidFill>
              <a:latin typeface="Arial" pitchFamily="34" charset="0"/>
              <a:cs typeface="Arial" pitchFamily="34" charset="0"/>
            </a:rPr>
            <a:t>Definitions of college and career readiness</a:t>
          </a:r>
          <a:endParaRPr lang="en-US" sz="2800" kern="1200" dirty="0">
            <a:solidFill>
              <a:schemeClr val="tx2"/>
            </a:solidFill>
            <a:latin typeface="Arial" pitchFamily="34" charset="0"/>
            <a:cs typeface="Arial" pitchFamily="34" charset="0"/>
          </a:endParaRPr>
        </a:p>
        <a:p>
          <a:pPr marL="173736" lvl="1" indent="-173736" algn="l" defTabSz="1244600" rtl="0">
            <a:lnSpc>
              <a:spcPct val="90000"/>
            </a:lnSpc>
            <a:spcBef>
              <a:spcPct val="0"/>
            </a:spcBef>
            <a:spcAft>
              <a:spcPts val="600"/>
            </a:spcAft>
            <a:buChar char="••"/>
          </a:pPr>
          <a:r>
            <a:rPr lang="en-US" sz="2800" kern="1200" dirty="0" smtClean="0">
              <a:solidFill>
                <a:schemeClr val="tx2"/>
              </a:solidFill>
              <a:latin typeface="Arial" pitchFamily="34" charset="0"/>
              <a:cs typeface="Arial" pitchFamily="34" charset="0"/>
            </a:rPr>
            <a:t>Changes in high school curricula and teaching</a:t>
          </a:r>
          <a:endParaRPr lang="en-US" sz="2800" kern="1200" dirty="0">
            <a:solidFill>
              <a:schemeClr val="tx2"/>
            </a:solidFill>
            <a:latin typeface="Arial" pitchFamily="34" charset="0"/>
            <a:cs typeface="Arial" pitchFamily="34" charset="0"/>
          </a:endParaRPr>
        </a:p>
        <a:p>
          <a:pPr marL="173736" lvl="1" indent="-173736" algn="l" defTabSz="1244600" rtl="0">
            <a:lnSpc>
              <a:spcPct val="90000"/>
            </a:lnSpc>
            <a:spcBef>
              <a:spcPct val="0"/>
            </a:spcBef>
            <a:spcAft>
              <a:spcPts val="600"/>
            </a:spcAft>
            <a:buChar char="••"/>
          </a:pPr>
          <a:r>
            <a:rPr lang="en-US" sz="2800" kern="1200" dirty="0" smtClean="0">
              <a:solidFill>
                <a:schemeClr val="tx2"/>
              </a:solidFill>
              <a:latin typeface="Arial" pitchFamily="34" charset="0"/>
              <a:cs typeface="Arial" pitchFamily="34" charset="0"/>
            </a:rPr>
            <a:t>Structure and content of the new assessments</a:t>
          </a:r>
          <a:endParaRPr lang="en-US" sz="2800" kern="1200" dirty="0">
            <a:solidFill>
              <a:schemeClr val="tx2"/>
            </a:solidFill>
            <a:latin typeface="Arial" pitchFamily="34" charset="0"/>
            <a:cs typeface="Arial" pitchFamily="34" charset="0"/>
          </a:endParaRPr>
        </a:p>
        <a:p>
          <a:pPr marL="173736" lvl="1" indent="-173736" algn="l" defTabSz="1244600" rtl="0">
            <a:lnSpc>
              <a:spcPct val="90000"/>
            </a:lnSpc>
            <a:spcBef>
              <a:spcPct val="0"/>
            </a:spcBef>
            <a:spcAft>
              <a:spcPts val="600"/>
            </a:spcAft>
            <a:buChar char="••"/>
          </a:pPr>
          <a:r>
            <a:rPr lang="en-US" sz="2800" kern="1200" dirty="0" smtClean="0">
              <a:solidFill>
                <a:schemeClr val="tx2"/>
              </a:solidFill>
              <a:latin typeface="Arial" pitchFamily="34" charset="0"/>
              <a:cs typeface="Arial" pitchFamily="34" charset="0"/>
            </a:rPr>
            <a:t>12th grade interventions for students who need to address deficiencies, course schedules for students who are on track, and accelerated options for advanced students. </a:t>
          </a:r>
          <a:endParaRPr lang="en-US" sz="2800" kern="1200" dirty="0">
            <a:solidFill>
              <a:schemeClr val="tx2"/>
            </a:solidFill>
            <a:latin typeface="Arial" pitchFamily="34" charset="0"/>
            <a:cs typeface="Arial" pitchFamily="34" charset="0"/>
          </a:endParaRPr>
        </a:p>
      </dsp:txBody>
      <dsp:txXfrm>
        <a:off x="0" y="1310484"/>
        <a:ext cx="8229600" cy="338752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C9123D-6DFD-48E3-8131-D9BD06DB1EEF}">
      <dsp:nvSpPr>
        <dsp:cNvPr id="0" name=""/>
        <dsp:cNvSpPr/>
      </dsp:nvSpPr>
      <dsp:spPr>
        <a:xfrm>
          <a:off x="0" y="122913"/>
          <a:ext cx="4032131" cy="988446"/>
        </a:xfrm>
        <a:prstGeom prst="rect">
          <a:avLst/>
        </a:prstGeom>
        <a:solidFill>
          <a:schemeClr val="dk1"/>
        </a:solidFill>
        <a:ln w="25400" cap="flat" cmpd="sng" algn="ctr">
          <a:noFill/>
          <a:prstDash val="solid"/>
        </a:ln>
        <a:effectLst/>
        <a:scene3d>
          <a:camera prst="orthographicFront">
            <a:rot lat="0" lon="0" rev="0"/>
          </a:camera>
          <a:lightRig rig="contrasting" dir="t">
            <a:rot lat="0" lon="0" rev="1200000"/>
          </a:lightRig>
        </a:scene3d>
        <a:sp3d/>
      </dsp:spPr>
      <dsp:style>
        <a:lnRef idx="2">
          <a:schemeClr val="dk1">
            <a:shade val="50000"/>
          </a:schemeClr>
        </a:lnRef>
        <a:fillRef idx="1">
          <a:schemeClr val="dk1"/>
        </a:fillRef>
        <a:effectRef idx="0">
          <a:schemeClr val="dk1"/>
        </a:effectRef>
        <a:fontRef idx="minor">
          <a:schemeClr val="lt1"/>
        </a:fontRef>
      </dsp:style>
      <ds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en-US" sz="2800" b="1" kern="1200" smtClean="0">
              <a:latin typeface="Arial" pitchFamily="34" charset="0"/>
              <a:cs typeface="Arial" pitchFamily="34" charset="0"/>
            </a:rPr>
            <a:t>What is Expected</a:t>
          </a:r>
          <a:endParaRPr lang="en-US" sz="2800" b="1" kern="1200" dirty="0">
            <a:latin typeface="Arial" pitchFamily="34" charset="0"/>
            <a:cs typeface="Arial" pitchFamily="34" charset="0"/>
          </a:endParaRPr>
        </a:p>
      </dsp:txBody>
      <dsp:txXfrm>
        <a:off x="0" y="122913"/>
        <a:ext cx="4032131" cy="988446"/>
      </dsp:txXfrm>
    </dsp:sp>
    <dsp:sp modelId="{A5B6CFE0-60A8-4D2E-977C-F880017C84A5}">
      <dsp:nvSpPr>
        <dsp:cNvPr id="0" name=""/>
        <dsp:cNvSpPr/>
      </dsp:nvSpPr>
      <dsp:spPr>
        <a:xfrm>
          <a:off x="42" y="1092549"/>
          <a:ext cx="4032131" cy="3316732"/>
        </a:xfrm>
        <a:prstGeom prst="rect">
          <a:avLst/>
        </a:prstGeom>
        <a:solidFill>
          <a:srgbClr val="CBE5F4"/>
        </a:solidFill>
        <a:ln w="25400" cap="flat" cmpd="sng" algn="ctr">
          <a:noFill/>
          <a:prstDash val="solid"/>
        </a:ln>
        <a:effectLst/>
        <a:scene3d>
          <a:camera prst="orthographicFront">
            <a:rot lat="0" lon="0" rev="0"/>
          </a:camera>
          <a:lightRig rig="contrasting" dir="t">
            <a:rot lat="0" lon="0" rev="1200000"/>
          </a:lightRig>
        </a:scene3d>
        <a:sp3d/>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101346" tIns="101346" rIns="135128" bIns="152019" numCol="1" spcCol="1270" anchor="t" anchorCtr="0">
          <a:noAutofit/>
        </a:bodyPr>
        <a:lstStyle/>
        <a:p>
          <a:pPr marL="171450" lvl="1" indent="-171450" algn="l" defTabSz="844550">
            <a:lnSpc>
              <a:spcPct val="100000"/>
            </a:lnSpc>
            <a:spcBef>
              <a:spcPct val="0"/>
            </a:spcBef>
            <a:spcAft>
              <a:spcPct val="15000"/>
            </a:spcAft>
            <a:buChar char="••"/>
          </a:pPr>
          <a:r>
            <a:rPr lang="en-US" sz="1900" kern="1200" dirty="0" smtClean="0">
              <a:solidFill>
                <a:schemeClr val="tx2"/>
              </a:solidFill>
              <a:latin typeface="Arial" pitchFamily="34" charset="0"/>
              <a:cs typeface="Arial" pitchFamily="34" charset="0"/>
            </a:rPr>
            <a:t>Participation in assessment design</a:t>
          </a:r>
          <a:endParaRPr lang="en-US" sz="1900" kern="1200" dirty="0">
            <a:solidFill>
              <a:schemeClr val="tx2"/>
            </a:solidFill>
            <a:latin typeface="Arial" pitchFamily="34" charset="0"/>
            <a:cs typeface="Arial" pitchFamily="34" charset="0"/>
          </a:endParaRPr>
        </a:p>
        <a:p>
          <a:pPr marL="171450" lvl="1" indent="-171450" algn="l" defTabSz="844550">
            <a:lnSpc>
              <a:spcPct val="100000"/>
            </a:lnSpc>
            <a:spcBef>
              <a:spcPct val="0"/>
            </a:spcBef>
            <a:spcAft>
              <a:spcPct val="15000"/>
            </a:spcAft>
            <a:buChar char="••"/>
          </a:pPr>
          <a:r>
            <a:rPr lang="en-US" sz="1900" kern="1200" dirty="0" smtClean="0">
              <a:solidFill>
                <a:schemeClr val="tx2"/>
              </a:solidFill>
              <a:latin typeface="Arial" pitchFamily="34" charset="0"/>
              <a:cs typeface="Arial" pitchFamily="34" charset="0"/>
            </a:rPr>
            <a:t>Lead role in defining college readiness and standard- setting for 11</a:t>
          </a:r>
          <a:r>
            <a:rPr lang="en-US" sz="1900" kern="1200" baseline="30000" dirty="0" smtClean="0">
              <a:solidFill>
                <a:schemeClr val="tx2"/>
              </a:solidFill>
              <a:latin typeface="Arial" pitchFamily="34" charset="0"/>
              <a:cs typeface="Arial" pitchFamily="34" charset="0"/>
            </a:rPr>
            <a:t>th</a:t>
          </a:r>
          <a:r>
            <a:rPr lang="en-US" sz="1900" kern="1200" dirty="0" smtClean="0">
              <a:solidFill>
                <a:schemeClr val="tx2"/>
              </a:solidFill>
              <a:latin typeface="Arial" pitchFamily="34" charset="0"/>
              <a:cs typeface="Arial" pitchFamily="34" charset="0"/>
            </a:rPr>
            <a:t> grade assessment</a:t>
          </a:r>
          <a:endParaRPr lang="en-US" sz="1900" kern="1200" dirty="0">
            <a:solidFill>
              <a:schemeClr val="tx2"/>
            </a:solidFill>
            <a:latin typeface="Arial" pitchFamily="34" charset="0"/>
            <a:cs typeface="Arial" pitchFamily="34" charset="0"/>
          </a:endParaRPr>
        </a:p>
        <a:p>
          <a:pPr marL="171450" lvl="1" indent="-171450" algn="l" defTabSz="844550">
            <a:lnSpc>
              <a:spcPct val="100000"/>
            </a:lnSpc>
            <a:spcBef>
              <a:spcPct val="0"/>
            </a:spcBef>
            <a:spcAft>
              <a:spcPct val="15000"/>
            </a:spcAft>
            <a:buChar char="••"/>
          </a:pPr>
          <a:r>
            <a:rPr lang="en-US" sz="1900" kern="1200" dirty="0" smtClean="0">
              <a:solidFill>
                <a:schemeClr val="tx2"/>
              </a:solidFill>
              <a:latin typeface="Arial" pitchFamily="34" charset="0"/>
              <a:cs typeface="Arial" pitchFamily="34" charset="0"/>
            </a:rPr>
            <a:t>Agreement on performance standards for exemption from developmental courses in English and math</a:t>
          </a:r>
          <a:endParaRPr lang="en-US" sz="1900" kern="1200" dirty="0">
            <a:solidFill>
              <a:schemeClr val="tx2"/>
            </a:solidFill>
            <a:latin typeface="Arial" pitchFamily="34" charset="0"/>
            <a:cs typeface="Arial" pitchFamily="34" charset="0"/>
          </a:endParaRPr>
        </a:p>
      </dsp:txBody>
      <dsp:txXfrm>
        <a:off x="42" y="1092549"/>
        <a:ext cx="4032131" cy="3316732"/>
      </dsp:txXfrm>
    </dsp:sp>
    <dsp:sp modelId="{3C1E0C30-CE1E-48B5-A4FB-2815E939AC11}">
      <dsp:nvSpPr>
        <dsp:cNvPr id="0" name=""/>
        <dsp:cNvSpPr/>
      </dsp:nvSpPr>
      <dsp:spPr>
        <a:xfrm>
          <a:off x="4596672" y="104103"/>
          <a:ext cx="4032131" cy="988446"/>
        </a:xfrm>
        <a:prstGeom prst="rect">
          <a:avLst/>
        </a:prstGeom>
        <a:solidFill>
          <a:schemeClr val="dk1"/>
        </a:solidFill>
        <a:ln w="25400" cap="flat" cmpd="sng" algn="ctr">
          <a:noFill/>
          <a:prstDash val="solid"/>
        </a:ln>
        <a:effectLst/>
        <a:scene3d>
          <a:camera prst="orthographicFront">
            <a:rot lat="0" lon="0" rev="0"/>
          </a:camera>
          <a:lightRig rig="contrasting" dir="t">
            <a:rot lat="0" lon="0" rev="1200000"/>
          </a:lightRig>
        </a:scene3d>
        <a:sp3d/>
      </dsp:spPr>
      <dsp:style>
        <a:lnRef idx="2">
          <a:schemeClr val="dk1">
            <a:shade val="50000"/>
          </a:schemeClr>
        </a:lnRef>
        <a:fillRef idx="1">
          <a:schemeClr val="dk1"/>
        </a:fillRef>
        <a:effectRef idx="0">
          <a:schemeClr val="dk1"/>
        </a:effectRef>
        <a:fontRef idx="minor">
          <a:schemeClr val="lt1"/>
        </a:fontRef>
      </dsp:style>
      <ds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en-US" sz="2800" b="1" kern="1200" dirty="0" smtClean="0">
              <a:latin typeface="Arial" pitchFamily="34" charset="0"/>
              <a:cs typeface="Arial" pitchFamily="34" charset="0"/>
            </a:rPr>
            <a:t>What is </a:t>
          </a:r>
          <a:r>
            <a:rPr lang="en-US" sz="2800" b="1" i="1" kern="1200" dirty="0" smtClean="0">
              <a:latin typeface="Arial" pitchFamily="34" charset="0"/>
              <a:cs typeface="Arial" pitchFamily="34" charset="0"/>
            </a:rPr>
            <a:t>NOT</a:t>
          </a:r>
          <a:r>
            <a:rPr lang="en-US" sz="2800" b="1" kern="1200" dirty="0" smtClean="0">
              <a:latin typeface="Arial" pitchFamily="34" charset="0"/>
              <a:cs typeface="Arial" pitchFamily="34" charset="0"/>
            </a:rPr>
            <a:t> Expected</a:t>
          </a:r>
          <a:endParaRPr lang="en-US" sz="2800" b="1" kern="1200" dirty="0">
            <a:latin typeface="Arial" pitchFamily="34" charset="0"/>
            <a:cs typeface="Arial" pitchFamily="34" charset="0"/>
          </a:endParaRPr>
        </a:p>
      </dsp:txBody>
      <dsp:txXfrm>
        <a:off x="4596672" y="104103"/>
        <a:ext cx="4032131" cy="988446"/>
      </dsp:txXfrm>
    </dsp:sp>
    <dsp:sp modelId="{186ADF2A-9AE8-423D-878F-22CA5FF4DABE}">
      <dsp:nvSpPr>
        <dsp:cNvPr id="0" name=""/>
        <dsp:cNvSpPr/>
      </dsp:nvSpPr>
      <dsp:spPr>
        <a:xfrm>
          <a:off x="4596672" y="1092549"/>
          <a:ext cx="4032131" cy="3316732"/>
        </a:xfrm>
        <a:prstGeom prst="rect">
          <a:avLst/>
        </a:prstGeom>
        <a:solidFill>
          <a:srgbClr val="CBE5F4"/>
        </a:solidFill>
        <a:ln w="25400" cap="flat" cmpd="sng" algn="ctr">
          <a:noFill/>
          <a:prstDash val="solid"/>
        </a:ln>
        <a:effectLst/>
        <a:scene3d>
          <a:camera prst="orthographicFront">
            <a:rot lat="0" lon="0" rev="0"/>
          </a:camera>
          <a:lightRig rig="contrasting" dir="t">
            <a:rot lat="0" lon="0" rev="1200000"/>
          </a:lightRig>
        </a:scene3d>
        <a:sp3d/>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ts val="600"/>
            </a:spcAft>
            <a:buChar char="••"/>
          </a:pPr>
          <a:r>
            <a:rPr lang="en-US" sz="1900" kern="1200" dirty="0" smtClean="0">
              <a:solidFill>
                <a:schemeClr val="tx2"/>
              </a:solidFill>
              <a:latin typeface="Arial" pitchFamily="34" charset="0"/>
              <a:cs typeface="Arial" pitchFamily="34" charset="0"/>
            </a:rPr>
            <a:t>Use of Smarter Balanced assessment for admission</a:t>
          </a:r>
          <a:endParaRPr lang="en-US" sz="1900" kern="1200" dirty="0">
            <a:solidFill>
              <a:schemeClr val="tx2"/>
            </a:solidFill>
            <a:latin typeface="Arial" pitchFamily="34" charset="0"/>
            <a:cs typeface="Arial" pitchFamily="34" charset="0"/>
          </a:endParaRPr>
        </a:p>
        <a:p>
          <a:pPr marL="171450" lvl="1" indent="-171450" algn="l" defTabSz="844550">
            <a:lnSpc>
              <a:spcPct val="90000"/>
            </a:lnSpc>
            <a:spcBef>
              <a:spcPct val="0"/>
            </a:spcBef>
            <a:spcAft>
              <a:spcPts val="600"/>
            </a:spcAft>
            <a:buChar char="••"/>
          </a:pPr>
          <a:r>
            <a:rPr lang="en-US" sz="1900" kern="1200" dirty="0" smtClean="0">
              <a:solidFill>
                <a:schemeClr val="tx2"/>
              </a:solidFill>
              <a:latin typeface="Arial" pitchFamily="34" charset="0"/>
              <a:cs typeface="Arial" pitchFamily="34" charset="0"/>
            </a:rPr>
            <a:t>Standardization of admission criteria or standards</a:t>
          </a:r>
          <a:endParaRPr lang="en-US" sz="1900" kern="1200" dirty="0">
            <a:solidFill>
              <a:schemeClr val="tx2"/>
            </a:solidFill>
            <a:latin typeface="Arial" pitchFamily="34" charset="0"/>
            <a:cs typeface="Arial" pitchFamily="34" charset="0"/>
          </a:endParaRPr>
        </a:p>
        <a:p>
          <a:pPr marL="171450" lvl="1" indent="-171450" algn="l" defTabSz="844550">
            <a:lnSpc>
              <a:spcPct val="90000"/>
            </a:lnSpc>
            <a:spcBef>
              <a:spcPct val="0"/>
            </a:spcBef>
            <a:spcAft>
              <a:spcPts val="600"/>
            </a:spcAft>
            <a:buChar char="••"/>
          </a:pPr>
          <a:r>
            <a:rPr lang="en-US" sz="1900" kern="1200" dirty="0" smtClean="0">
              <a:solidFill>
                <a:schemeClr val="tx2"/>
              </a:solidFill>
              <a:latin typeface="Arial" pitchFamily="34" charset="0"/>
              <a:cs typeface="Arial" pitchFamily="34" charset="0"/>
            </a:rPr>
            <a:t>Standardization of developmental or first-year curricula</a:t>
          </a:r>
          <a:endParaRPr lang="en-US" sz="1900" kern="1200" dirty="0">
            <a:solidFill>
              <a:schemeClr val="tx2"/>
            </a:solidFill>
            <a:latin typeface="Arial" pitchFamily="34" charset="0"/>
            <a:cs typeface="Arial" pitchFamily="34" charset="0"/>
          </a:endParaRPr>
        </a:p>
        <a:p>
          <a:pPr marL="171450" lvl="1" indent="-171450" algn="l" defTabSz="844550">
            <a:lnSpc>
              <a:spcPct val="90000"/>
            </a:lnSpc>
            <a:spcBef>
              <a:spcPct val="0"/>
            </a:spcBef>
            <a:spcAft>
              <a:spcPts val="600"/>
            </a:spcAft>
            <a:buChar char="••"/>
          </a:pPr>
          <a:r>
            <a:rPr lang="en-US" sz="1900" kern="1200" dirty="0" smtClean="0">
              <a:solidFill>
                <a:schemeClr val="tx2"/>
              </a:solidFill>
              <a:latin typeface="Arial" pitchFamily="34" charset="0"/>
              <a:cs typeface="Arial" pitchFamily="34" charset="0"/>
            </a:rPr>
            <a:t>Complete reliance on the  Smarter Balanced assessment for placement decisions (other data points and assessments may be used)</a:t>
          </a:r>
          <a:endParaRPr lang="en-US" sz="1900" kern="1200" dirty="0">
            <a:solidFill>
              <a:schemeClr val="tx2"/>
            </a:solidFill>
            <a:latin typeface="Arial" pitchFamily="34" charset="0"/>
            <a:cs typeface="Arial" pitchFamily="34" charset="0"/>
          </a:endParaRPr>
        </a:p>
      </dsp:txBody>
      <dsp:txXfrm>
        <a:off x="4596672" y="1092549"/>
        <a:ext cx="4032131" cy="331673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BD3FC7-0426-4301-B50C-5AEE9A220757}">
      <dsp:nvSpPr>
        <dsp:cNvPr id="0" name=""/>
        <dsp:cNvSpPr/>
      </dsp:nvSpPr>
      <dsp:spPr>
        <a:xfrm rot="5400000">
          <a:off x="4788052" y="-2651363"/>
          <a:ext cx="851118" cy="6371049"/>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solidFill>
                <a:schemeClr val="tx2"/>
              </a:solidFill>
            </a:rPr>
            <a:t>Not Yet Content-Ready - Substantial Support Needed</a:t>
          </a:r>
          <a:endParaRPr lang="en-US" sz="1800" kern="1200" dirty="0">
            <a:solidFill>
              <a:schemeClr val="tx2"/>
            </a:solidFill>
          </a:endParaRPr>
        </a:p>
        <a:p>
          <a:pPr marL="171450" lvl="1" indent="-171450" algn="l" defTabSz="800100">
            <a:lnSpc>
              <a:spcPct val="90000"/>
            </a:lnSpc>
            <a:spcBef>
              <a:spcPct val="0"/>
            </a:spcBef>
            <a:spcAft>
              <a:spcPct val="15000"/>
            </a:spcAft>
            <a:buChar char="••"/>
          </a:pPr>
          <a:r>
            <a:rPr lang="en-US" sz="1800" kern="1200" dirty="0" smtClean="0">
              <a:solidFill>
                <a:schemeClr val="tx2"/>
              </a:solidFill>
            </a:rPr>
            <a:t>K-12 &amp; higher education may offer interventions</a:t>
          </a:r>
          <a:endParaRPr lang="en-US" sz="1800" kern="1200" dirty="0">
            <a:solidFill>
              <a:schemeClr val="tx2"/>
            </a:solidFill>
          </a:endParaRPr>
        </a:p>
      </dsp:txBody>
      <dsp:txXfrm rot="-5400000">
        <a:off x="2028087" y="150150"/>
        <a:ext cx="6329501" cy="768022"/>
      </dsp:txXfrm>
    </dsp:sp>
    <dsp:sp modelId="{D35065F3-6C28-483B-A672-5C5616D37FEF}">
      <dsp:nvSpPr>
        <dsp:cNvPr id="0" name=""/>
        <dsp:cNvSpPr/>
      </dsp:nvSpPr>
      <dsp:spPr>
        <a:xfrm>
          <a:off x="522" y="2211"/>
          <a:ext cx="2027564" cy="106389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a:lnSpc>
              <a:spcPct val="90000"/>
            </a:lnSpc>
            <a:spcBef>
              <a:spcPct val="0"/>
            </a:spcBef>
            <a:spcAft>
              <a:spcPct val="35000"/>
            </a:spcAft>
          </a:pPr>
          <a:r>
            <a:rPr lang="en-US" sz="4000" kern="1200" dirty="0" smtClean="0"/>
            <a:t>Level 1</a:t>
          </a:r>
          <a:endParaRPr lang="en-US" sz="4000" kern="1200" dirty="0"/>
        </a:p>
      </dsp:txBody>
      <dsp:txXfrm>
        <a:off x="52457" y="54146"/>
        <a:ext cx="1923694" cy="960027"/>
      </dsp:txXfrm>
    </dsp:sp>
    <dsp:sp modelId="{DDAEF137-DCBA-4FFC-8D9A-7F6BCDA17C9F}">
      <dsp:nvSpPr>
        <dsp:cNvPr id="0" name=""/>
        <dsp:cNvSpPr/>
      </dsp:nvSpPr>
      <dsp:spPr>
        <a:xfrm rot="5400000">
          <a:off x="4803591" y="-1556679"/>
          <a:ext cx="851118" cy="6342091"/>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solidFill>
                <a:schemeClr val="tx2"/>
              </a:solidFill>
            </a:rPr>
            <a:t>Not Yet Content-Ready – Support Needed</a:t>
          </a:r>
          <a:endParaRPr lang="en-US" sz="1800" kern="1200" dirty="0">
            <a:solidFill>
              <a:schemeClr val="tx2"/>
            </a:solidFill>
          </a:endParaRPr>
        </a:p>
        <a:p>
          <a:pPr marL="171450" lvl="1" indent="-171450" algn="l" defTabSz="800100">
            <a:lnSpc>
              <a:spcPct val="90000"/>
            </a:lnSpc>
            <a:spcBef>
              <a:spcPct val="0"/>
            </a:spcBef>
            <a:spcAft>
              <a:spcPct val="15000"/>
            </a:spcAft>
            <a:buChar char="••"/>
          </a:pPr>
          <a:r>
            <a:rPr lang="en-US" sz="1800" kern="1200" dirty="0" smtClean="0">
              <a:solidFill>
                <a:schemeClr val="tx2"/>
              </a:solidFill>
            </a:rPr>
            <a:t>Transition courses or other supports for Grade 12,  retesting option for states</a:t>
          </a:r>
          <a:endParaRPr lang="en-US" sz="1800" kern="1200" dirty="0">
            <a:solidFill>
              <a:schemeClr val="tx2"/>
            </a:solidFill>
          </a:endParaRPr>
        </a:p>
      </dsp:txBody>
      <dsp:txXfrm rot="-5400000">
        <a:off x="2058105" y="1230355"/>
        <a:ext cx="6300543" cy="768022"/>
      </dsp:txXfrm>
    </dsp:sp>
    <dsp:sp modelId="{964E23FD-5977-48D3-BDF9-4D2D8FC90CB7}">
      <dsp:nvSpPr>
        <dsp:cNvPr id="0" name=""/>
        <dsp:cNvSpPr/>
      </dsp:nvSpPr>
      <dsp:spPr>
        <a:xfrm>
          <a:off x="522" y="1119304"/>
          <a:ext cx="2056116" cy="106389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a:lnSpc>
              <a:spcPct val="90000"/>
            </a:lnSpc>
            <a:spcBef>
              <a:spcPct val="0"/>
            </a:spcBef>
            <a:spcAft>
              <a:spcPct val="35000"/>
            </a:spcAft>
          </a:pPr>
          <a:r>
            <a:rPr lang="en-US" sz="4000" kern="1200" dirty="0" smtClean="0"/>
            <a:t>Level 2</a:t>
          </a:r>
          <a:endParaRPr lang="en-US" sz="4000" kern="1200" dirty="0"/>
        </a:p>
      </dsp:txBody>
      <dsp:txXfrm>
        <a:off x="52457" y="1171239"/>
        <a:ext cx="1952246" cy="960027"/>
      </dsp:txXfrm>
    </dsp:sp>
    <dsp:sp modelId="{29D0DFCE-F501-4E37-B29F-4B592454FE21}">
      <dsp:nvSpPr>
        <dsp:cNvPr id="0" name=""/>
        <dsp:cNvSpPr/>
      </dsp:nvSpPr>
      <dsp:spPr>
        <a:xfrm rot="5400000">
          <a:off x="4822228" y="-383540"/>
          <a:ext cx="851118" cy="6303773"/>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solidFill>
                <a:schemeClr val="tx2"/>
              </a:solidFill>
            </a:rPr>
            <a:t>Conditionally Content-Ready/Exempt from Developmental </a:t>
          </a:r>
          <a:endParaRPr lang="en-US" sz="1800" kern="1200" dirty="0">
            <a:solidFill>
              <a:schemeClr val="tx2"/>
            </a:solidFill>
          </a:endParaRPr>
        </a:p>
        <a:p>
          <a:pPr marL="171450" lvl="1" indent="-171450" algn="l" defTabSz="800100">
            <a:lnSpc>
              <a:spcPct val="90000"/>
            </a:lnSpc>
            <a:spcBef>
              <a:spcPct val="0"/>
            </a:spcBef>
            <a:spcAft>
              <a:spcPct val="15000"/>
            </a:spcAft>
            <a:buChar char="••"/>
          </a:pPr>
          <a:r>
            <a:rPr lang="en-US" sz="1800" kern="1200" dirty="0" smtClean="0">
              <a:solidFill>
                <a:schemeClr val="tx2"/>
              </a:solidFill>
            </a:rPr>
            <a:t>In each state, K-12 and higher ed must jointly develop Grade 12 requirements for students to earn exemption</a:t>
          </a:r>
          <a:endParaRPr lang="en-US" sz="1800" kern="1200" dirty="0">
            <a:solidFill>
              <a:schemeClr val="tx2"/>
            </a:solidFill>
          </a:endParaRPr>
        </a:p>
      </dsp:txBody>
      <dsp:txXfrm rot="-5400000">
        <a:off x="2095901" y="2384335"/>
        <a:ext cx="6262225" cy="768022"/>
      </dsp:txXfrm>
    </dsp:sp>
    <dsp:sp modelId="{AC425A16-1ECC-4A6A-B0F8-A757011C5071}">
      <dsp:nvSpPr>
        <dsp:cNvPr id="0" name=""/>
        <dsp:cNvSpPr/>
      </dsp:nvSpPr>
      <dsp:spPr>
        <a:xfrm>
          <a:off x="522" y="2236397"/>
          <a:ext cx="2095377" cy="106389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a:lnSpc>
              <a:spcPct val="90000"/>
            </a:lnSpc>
            <a:spcBef>
              <a:spcPct val="0"/>
            </a:spcBef>
            <a:spcAft>
              <a:spcPct val="35000"/>
            </a:spcAft>
          </a:pPr>
          <a:r>
            <a:rPr lang="en-US" sz="4000" kern="1200" dirty="0" smtClean="0"/>
            <a:t>Level 3</a:t>
          </a:r>
          <a:endParaRPr lang="en-US" sz="4000" kern="1200" dirty="0"/>
        </a:p>
      </dsp:txBody>
      <dsp:txXfrm>
        <a:off x="52457" y="2288332"/>
        <a:ext cx="1991507" cy="960027"/>
      </dsp:txXfrm>
    </dsp:sp>
    <dsp:sp modelId="{BFA25E8B-1744-4FFE-8AA3-B8A3950FC8FC}">
      <dsp:nvSpPr>
        <dsp:cNvPr id="0" name=""/>
        <dsp:cNvSpPr/>
      </dsp:nvSpPr>
      <dsp:spPr>
        <a:xfrm rot="5400000">
          <a:off x="4793439" y="704240"/>
          <a:ext cx="851118" cy="6362397"/>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solidFill>
                <a:schemeClr val="tx2"/>
              </a:solidFill>
            </a:rPr>
            <a:t>Content-Ready/Exempt from Developmental</a:t>
          </a:r>
          <a:endParaRPr lang="en-US" sz="1800" kern="1200" dirty="0">
            <a:solidFill>
              <a:schemeClr val="tx2"/>
            </a:solidFill>
          </a:endParaRPr>
        </a:p>
        <a:p>
          <a:pPr marL="171450" lvl="1" indent="-171450" algn="l" defTabSz="800100">
            <a:lnSpc>
              <a:spcPct val="90000"/>
            </a:lnSpc>
            <a:spcBef>
              <a:spcPct val="0"/>
            </a:spcBef>
            <a:spcAft>
              <a:spcPct val="15000"/>
            </a:spcAft>
            <a:buChar char="••"/>
          </a:pPr>
          <a:r>
            <a:rPr lang="en-US" sz="1800" kern="1200" dirty="0" smtClean="0">
              <a:solidFill>
                <a:schemeClr val="tx2"/>
              </a:solidFill>
            </a:rPr>
            <a:t>K-12 and higher education may jointly set Grade 12 requirements to retain exemption (optional for states)</a:t>
          </a:r>
          <a:endParaRPr lang="en-US" sz="1800" kern="1200" dirty="0">
            <a:solidFill>
              <a:schemeClr val="tx2"/>
            </a:solidFill>
          </a:endParaRPr>
        </a:p>
      </dsp:txBody>
      <dsp:txXfrm rot="-5400000">
        <a:off x="2037800" y="3501427"/>
        <a:ext cx="6320849" cy="768022"/>
      </dsp:txXfrm>
    </dsp:sp>
    <dsp:sp modelId="{07828514-2D2A-4E73-8FF8-90B4170C3C24}">
      <dsp:nvSpPr>
        <dsp:cNvPr id="0" name=""/>
        <dsp:cNvSpPr/>
      </dsp:nvSpPr>
      <dsp:spPr>
        <a:xfrm>
          <a:off x="522" y="3353490"/>
          <a:ext cx="2036396" cy="106389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a:lnSpc>
              <a:spcPct val="90000"/>
            </a:lnSpc>
            <a:spcBef>
              <a:spcPct val="0"/>
            </a:spcBef>
            <a:spcAft>
              <a:spcPct val="35000"/>
            </a:spcAft>
          </a:pPr>
          <a:r>
            <a:rPr lang="en-US" sz="4000" kern="1200" dirty="0" smtClean="0"/>
            <a:t>Level 4</a:t>
          </a:r>
          <a:endParaRPr lang="en-US" sz="4000" kern="1200" dirty="0"/>
        </a:p>
      </dsp:txBody>
      <dsp:txXfrm>
        <a:off x="52457" y="3405425"/>
        <a:ext cx="1932526" cy="96002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3614A8-EFB0-4F2F-823F-DCABBB0A042D}">
      <dsp:nvSpPr>
        <dsp:cNvPr id="0" name=""/>
        <dsp:cNvSpPr/>
      </dsp:nvSpPr>
      <dsp:spPr>
        <a:xfrm rot="10800000">
          <a:off x="1219175" y="2219"/>
          <a:ext cx="6833357" cy="1274804"/>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2153" tIns="68580" rIns="128016" bIns="68580" numCol="1" spcCol="1270" anchor="ctr" anchorCtr="0">
          <a:noAutofit/>
        </a:bodyPr>
        <a:lstStyle/>
        <a:p>
          <a:pPr marL="0" lvl="0" indent="0" algn="ctr" defTabSz="800100">
            <a:lnSpc>
              <a:spcPct val="90000"/>
            </a:lnSpc>
            <a:spcBef>
              <a:spcPct val="0"/>
            </a:spcBef>
            <a:spcAft>
              <a:spcPct val="35000"/>
            </a:spcAft>
          </a:pPr>
          <a:r>
            <a:rPr lang="en-US" sz="1800" kern="1200" dirty="0" smtClean="0"/>
            <a:t>Maria earns Level 4 on the math assessment. She wants to take Calculus in college so she will take pre-calculus as a senior and may take a placement test  when she arrives at college. </a:t>
          </a:r>
          <a:endParaRPr lang="en-US" sz="1800" kern="1200" dirty="0"/>
        </a:p>
      </dsp:txBody>
      <dsp:txXfrm rot="10800000">
        <a:off x="1537876" y="2219"/>
        <a:ext cx="6514656" cy="1274804"/>
      </dsp:txXfrm>
    </dsp:sp>
    <dsp:sp modelId="{FE0B7274-1A8A-43FA-91A7-8D6FB3267BF7}">
      <dsp:nvSpPr>
        <dsp:cNvPr id="0" name=""/>
        <dsp:cNvSpPr/>
      </dsp:nvSpPr>
      <dsp:spPr>
        <a:xfrm>
          <a:off x="0" y="1607"/>
          <a:ext cx="1274804" cy="1274804"/>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27000" b="-27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49D9424-8985-4DEB-9038-33A63237010C}">
      <dsp:nvSpPr>
        <dsp:cNvPr id="0" name=""/>
        <dsp:cNvSpPr/>
      </dsp:nvSpPr>
      <dsp:spPr>
        <a:xfrm rot="10800000">
          <a:off x="1219202" y="1614461"/>
          <a:ext cx="6833302" cy="1274804"/>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2153" tIns="68580" rIns="128016" bIns="68580" numCol="1" spcCol="1270" anchor="ctr" anchorCtr="0">
          <a:noAutofit/>
        </a:bodyPr>
        <a:lstStyle/>
        <a:p>
          <a:pPr lvl="0" algn="ctr" defTabSz="800100">
            <a:lnSpc>
              <a:spcPct val="90000"/>
            </a:lnSpc>
            <a:spcBef>
              <a:spcPct val="0"/>
            </a:spcBef>
            <a:spcAft>
              <a:spcPct val="35000"/>
            </a:spcAft>
          </a:pPr>
          <a:r>
            <a:rPr lang="en-US" sz="1800" kern="1200" dirty="0" smtClean="0"/>
            <a:t>Jason earns Level 3 on the math assessment.  To be exempt from developmental courses, he has to take Statistics or Trigonometry in Grade 12 and earn a grade of B or better.</a:t>
          </a:r>
          <a:endParaRPr lang="en-US" sz="1800" kern="1200" dirty="0"/>
        </a:p>
      </dsp:txBody>
      <dsp:txXfrm rot="10800000">
        <a:off x="1537903" y="1614461"/>
        <a:ext cx="6514601" cy="1274804"/>
      </dsp:txXfrm>
    </dsp:sp>
    <dsp:sp modelId="{03E64610-7BB6-4309-82AE-1ECAA3512783}">
      <dsp:nvSpPr>
        <dsp:cNvPr id="0" name=""/>
        <dsp:cNvSpPr/>
      </dsp:nvSpPr>
      <dsp:spPr>
        <a:xfrm>
          <a:off x="36343" y="1618132"/>
          <a:ext cx="1274804" cy="1274804"/>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1000" b="-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86F8E5D-DC78-49A4-A52C-4C8365CEA37A}">
      <dsp:nvSpPr>
        <dsp:cNvPr id="0" name=""/>
        <dsp:cNvSpPr/>
      </dsp:nvSpPr>
      <dsp:spPr>
        <a:xfrm rot="10800000">
          <a:off x="1162341" y="3312905"/>
          <a:ext cx="6914845" cy="1274804"/>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2153" tIns="68580" rIns="128016" bIns="68580" numCol="1" spcCol="1270" anchor="ctr" anchorCtr="0">
          <a:noAutofit/>
        </a:bodyPr>
        <a:lstStyle/>
        <a:p>
          <a:pPr lvl="0" algn="ctr" defTabSz="800100">
            <a:lnSpc>
              <a:spcPct val="90000"/>
            </a:lnSpc>
            <a:spcBef>
              <a:spcPct val="0"/>
            </a:spcBef>
            <a:spcAft>
              <a:spcPct val="35000"/>
            </a:spcAft>
          </a:pPr>
          <a:r>
            <a:rPr lang="en-US" sz="1800" kern="1200" dirty="0" smtClean="0"/>
            <a:t>Kathy earns Level 2 on the math assessment.  Her high school offers her an intensive math course with the local community college.  Near the end of Grade 12, she will either retake the Smarter Balanced exam or a take a college placement test. </a:t>
          </a:r>
          <a:endParaRPr lang="en-US" sz="1800" kern="1200" dirty="0"/>
        </a:p>
      </dsp:txBody>
      <dsp:txXfrm rot="10800000">
        <a:off x="1481042" y="3312905"/>
        <a:ext cx="6596144" cy="1274804"/>
      </dsp:txXfrm>
    </dsp:sp>
    <dsp:sp modelId="{40332F43-69E5-4B2B-9085-23E936DFCD43}">
      <dsp:nvSpPr>
        <dsp:cNvPr id="0" name=""/>
        <dsp:cNvSpPr/>
      </dsp:nvSpPr>
      <dsp:spPr>
        <a:xfrm>
          <a:off x="0" y="3312905"/>
          <a:ext cx="1274804" cy="1274804"/>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13000" b="-13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69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693"/>
          </a:xfrm>
          <a:prstGeom prst="rect">
            <a:avLst/>
          </a:prstGeom>
        </p:spPr>
        <p:txBody>
          <a:bodyPr vert="horz" lIns="91440" tIns="45720" rIns="91440" bIns="45720" rtlCol="0"/>
          <a:lstStyle>
            <a:lvl1pPr algn="r">
              <a:defRPr sz="1200"/>
            </a:lvl1pPr>
          </a:lstStyle>
          <a:p>
            <a:fld id="{60C2CBD3-3B1E-4FCF-8A69-C24AA3D349E0}" type="datetimeFigureOut">
              <a:rPr lang="en-US" smtClean="0"/>
              <a:t>7/23/2013</a:t>
            </a:fld>
            <a:endParaRPr lang="en-US"/>
          </a:p>
        </p:txBody>
      </p:sp>
      <p:sp>
        <p:nvSpPr>
          <p:cNvPr id="4" name="Footer Placeholder 3"/>
          <p:cNvSpPr>
            <a:spLocks noGrp="1"/>
          </p:cNvSpPr>
          <p:nvPr>
            <p:ph type="ftr" sz="quarter" idx="2"/>
          </p:nvPr>
        </p:nvSpPr>
        <p:spPr>
          <a:xfrm>
            <a:off x="0" y="8846553"/>
            <a:ext cx="2971800" cy="46569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6553"/>
            <a:ext cx="2971800" cy="465693"/>
          </a:xfrm>
          <a:prstGeom prst="rect">
            <a:avLst/>
          </a:prstGeom>
        </p:spPr>
        <p:txBody>
          <a:bodyPr vert="horz" lIns="91440" tIns="45720" rIns="91440" bIns="45720" rtlCol="0" anchor="b"/>
          <a:lstStyle>
            <a:lvl1pPr algn="r">
              <a:defRPr sz="1200"/>
            </a:lvl1pPr>
          </a:lstStyle>
          <a:p>
            <a:fld id="{52528071-0556-440F-851F-2366FC7DDA00}" type="slidenum">
              <a:rPr lang="en-US" smtClean="0"/>
              <a:t>‹#›</a:t>
            </a:fld>
            <a:endParaRPr lang="en-US"/>
          </a:p>
        </p:txBody>
      </p:sp>
    </p:spTree>
    <p:extLst>
      <p:ext uri="{BB962C8B-B14F-4D97-AF65-F5344CB8AC3E}">
        <p14:creationId xmlns:p14="http://schemas.microsoft.com/office/powerpoint/2010/main" val="16564986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69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5693"/>
          </a:xfrm>
          <a:prstGeom prst="rect">
            <a:avLst/>
          </a:prstGeom>
        </p:spPr>
        <p:txBody>
          <a:bodyPr vert="horz" lIns="91440" tIns="45720" rIns="91440" bIns="45720" rtlCol="0"/>
          <a:lstStyle>
            <a:lvl1pPr algn="r">
              <a:defRPr sz="1200"/>
            </a:lvl1pPr>
          </a:lstStyle>
          <a:p>
            <a:fld id="{9CF472EF-1A88-4A48-ACF4-7D9F645572ED}" type="datetimeFigureOut">
              <a:rPr lang="en-US" smtClean="0"/>
              <a:pPr/>
              <a:t>7/23/2013</a:t>
            </a:fld>
            <a:endParaRPr lang="en-US"/>
          </a:p>
        </p:txBody>
      </p:sp>
      <p:sp>
        <p:nvSpPr>
          <p:cNvPr id="4" name="Slide Image Placeholder 3"/>
          <p:cNvSpPr>
            <a:spLocks noGrp="1" noRot="1" noChangeAspect="1"/>
          </p:cNvSpPr>
          <p:nvPr>
            <p:ph type="sldImg" idx="2"/>
          </p:nvPr>
        </p:nvSpPr>
        <p:spPr>
          <a:xfrm>
            <a:off x="1101725" y="698500"/>
            <a:ext cx="4654550" cy="34925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24085"/>
            <a:ext cx="5486400" cy="419123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3"/>
            <a:ext cx="2971800" cy="46569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3"/>
            <a:ext cx="2971800" cy="465693"/>
          </a:xfrm>
          <a:prstGeom prst="rect">
            <a:avLst/>
          </a:prstGeom>
        </p:spPr>
        <p:txBody>
          <a:bodyPr vert="horz" lIns="91440" tIns="45720" rIns="91440" bIns="45720" rtlCol="0" anchor="b"/>
          <a:lstStyle>
            <a:lvl1pPr algn="r">
              <a:defRPr sz="1200"/>
            </a:lvl1pPr>
          </a:lstStyle>
          <a:p>
            <a:fld id="{9C908DC6-76CC-4FA1-9A52-66A21BCC65C8}" type="slidenum">
              <a:rPr lang="en-US" smtClean="0"/>
              <a:pPr/>
              <a:t>‹#›</a:t>
            </a:fld>
            <a:endParaRPr lang="en-US"/>
          </a:p>
        </p:txBody>
      </p:sp>
    </p:spTree>
    <p:extLst>
      <p:ext uri="{BB962C8B-B14F-4D97-AF65-F5344CB8AC3E}">
        <p14:creationId xmlns:p14="http://schemas.microsoft.com/office/powerpoint/2010/main" val="6293754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Slide Number Placeholder 3"/>
          <p:cNvSpPr>
            <a:spLocks noGrp="1"/>
          </p:cNvSpPr>
          <p:nvPr>
            <p:ph type="sldNum" sz="quarter" idx="5"/>
          </p:nvPr>
        </p:nvSpPr>
        <p:spPr bwMode="auto">
          <a:ln>
            <a:miter lim="800000"/>
            <a:headEnd/>
            <a:tailEnd/>
          </a:ln>
        </p:spPr>
        <p:txBody>
          <a:bodyPr/>
          <a:lstStyle/>
          <a:p>
            <a:pPr>
              <a:defRPr/>
            </a:pPr>
            <a:fld id="{7A85519B-0C79-4704-85DF-0C2D3B0D2449}" type="slidenum">
              <a:rPr lang="en-US">
                <a:solidFill>
                  <a:prstClr val="black"/>
                </a:solidFill>
              </a:rPr>
              <a:pPr>
                <a:defRPr/>
              </a:pPr>
              <a:t>5</a:t>
            </a:fld>
            <a:endParaRPr 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hasCustomPrompt="1"/>
          </p:nvPr>
        </p:nvSpPr>
        <p:spPr>
          <a:xfrm>
            <a:off x="493776" y="344778"/>
            <a:ext cx="8257032" cy="769441"/>
          </a:xfrm>
        </p:spPr>
        <p:txBody>
          <a:bodyPr>
            <a:noAutofit/>
          </a:bodyPr>
          <a:lstStyle>
            <a:lvl1pPr algn="r">
              <a:defRPr sz="4400">
                <a:solidFill>
                  <a:schemeClr val="accent1"/>
                </a:solidFill>
              </a:defRPr>
            </a:lvl1pPr>
          </a:lstStyle>
          <a:p>
            <a:r>
              <a:rPr lang="en-US" dirty="0" smtClean="0"/>
              <a:t>Presentation Title</a:t>
            </a:r>
            <a:endParaRPr lang="en-US" dirty="0"/>
          </a:p>
        </p:txBody>
      </p:sp>
      <p:sp>
        <p:nvSpPr>
          <p:cNvPr id="3" name="Subtitle 2"/>
          <p:cNvSpPr>
            <a:spLocks noGrp="1"/>
          </p:cNvSpPr>
          <p:nvPr>
            <p:ph type="subTitle" idx="1" hasCustomPrompt="1"/>
          </p:nvPr>
        </p:nvSpPr>
        <p:spPr>
          <a:xfrm>
            <a:off x="493776" y="978408"/>
            <a:ext cx="8257032" cy="1209164"/>
          </a:xfrm>
        </p:spPr>
        <p:txBody>
          <a:bodyPr>
            <a:normAutofit/>
          </a:bodyPr>
          <a:lstStyle>
            <a:lvl1pPr marL="0" indent="0" algn="r">
              <a:spcBef>
                <a:spcPts val="0"/>
              </a:spcBef>
              <a:buNone/>
              <a:defRPr sz="3000" b="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Subtitle</a:t>
            </a:r>
          </a:p>
          <a:p>
            <a:r>
              <a:rPr lang="en-US" dirty="0" smtClean="0"/>
              <a:t>Presenter</a:t>
            </a:r>
          </a:p>
          <a:p>
            <a:r>
              <a:rPr lang="en-US" dirty="0" smtClean="0"/>
              <a:t>Presenter</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C36B983-BD64-874D-86F2-B549B79A397C}" type="datetimeFigureOut">
              <a:rPr lang="en-US" smtClean="0"/>
              <a:pPr/>
              <a:t>7/23/2013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0BF9025-D128-CC4B-B075-F0A35CC9F153}" type="slidenum">
              <a:rPr lang="en-US" smtClean="0"/>
              <a:pPr/>
              <a:t>‹#›</a:t>
            </a:fld>
            <a:endParaRPr lang="en-US"/>
          </a:p>
        </p:txBody>
      </p:sp>
      <p:sp>
        <p:nvSpPr>
          <p:cNvPr id="13" name="Text Placeholder 9"/>
          <p:cNvSpPr>
            <a:spLocks noGrp="1"/>
          </p:cNvSpPr>
          <p:nvPr>
            <p:ph type="body" sz="quarter" idx="13" hasCustomPrompt="1"/>
          </p:nvPr>
        </p:nvSpPr>
        <p:spPr>
          <a:xfrm>
            <a:off x="1387475" y="4733925"/>
            <a:ext cx="7299325" cy="967628"/>
          </a:xfrm>
        </p:spPr>
        <p:txBody>
          <a:bodyPr>
            <a:noAutofit/>
          </a:bodyPr>
          <a:lstStyle>
            <a:lvl1pPr marL="0" indent="0" algn="r">
              <a:spcBef>
                <a:spcPts val="0"/>
              </a:spcBef>
              <a:buNone/>
              <a:defRPr sz="2400" b="0"/>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Event Name</a:t>
            </a:r>
          </a:p>
          <a:p>
            <a:pPr lvl="0"/>
            <a:r>
              <a:rPr lang="en-US" dirty="0" smtClean="0"/>
              <a:t>Date</a:t>
            </a:r>
          </a:p>
        </p:txBody>
      </p:sp>
    </p:spTree>
    <p:extLst>
      <p:ext uri="{BB962C8B-B14F-4D97-AF65-F5344CB8AC3E}">
        <p14:creationId xmlns:p14="http://schemas.microsoft.com/office/powerpoint/2010/main" val="312477957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C36B983-BD64-874D-86F2-B549B79A397C}" type="datetimeFigureOut">
              <a:rPr lang="en-US" smtClean="0"/>
              <a:pPr/>
              <a:t>7/23/2013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0BF9025-D128-CC4B-B075-F0A35CC9F153}" type="slidenum">
              <a:rPr lang="en-US" smtClean="0"/>
              <a:pPr/>
              <a:t>‹#›</a:t>
            </a:fld>
            <a:endParaRPr lang="en-US"/>
          </a:p>
        </p:txBody>
      </p:sp>
    </p:spTree>
    <p:extLst>
      <p:ext uri="{BB962C8B-B14F-4D97-AF65-F5344CB8AC3E}">
        <p14:creationId xmlns:p14="http://schemas.microsoft.com/office/powerpoint/2010/main" val="91330864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C36B983-BD64-874D-86F2-B549B79A397C}" type="datetimeFigureOut">
              <a:rPr lang="en-US" smtClean="0"/>
              <a:pPr/>
              <a:t>7/23/2013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0BF9025-D128-CC4B-B075-F0A35CC9F153}" type="slidenum">
              <a:rPr lang="en-US" smtClean="0"/>
              <a:pPr/>
              <a:t>‹#›</a:t>
            </a:fld>
            <a:endParaRPr lang="en-US"/>
          </a:p>
        </p:txBody>
      </p:sp>
    </p:spTree>
    <p:extLst>
      <p:ext uri="{BB962C8B-B14F-4D97-AF65-F5344CB8AC3E}">
        <p14:creationId xmlns:p14="http://schemas.microsoft.com/office/powerpoint/2010/main" val="148802067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Comparison_Three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12383"/>
            <a:ext cx="2560320" cy="639762"/>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1852145"/>
            <a:ext cx="2560320" cy="3951288"/>
          </a:xfrm>
        </p:spPr>
        <p:txBody>
          <a:bodyPr>
            <a:normAutofit/>
          </a:bodyPr>
          <a:lstStyle>
            <a:lvl1pPr>
              <a:defRPr sz="1800"/>
            </a:lvl1pPr>
            <a:lvl2pPr>
              <a:defRPr sz="1600"/>
            </a:lvl2pPr>
            <a:lvl3pPr>
              <a:defRPr sz="1400"/>
            </a:lvl3pPr>
            <a:lvl4pPr>
              <a:defRPr sz="1200"/>
            </a:lvl4pPr>
            <a:lvl5pPr>
              <a:defRPr sz="12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3300318" y="1212383"/>
            <a:ext cx="2560320" cy="639762"/>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3300318" y="1852145"/>
            <a:ext cx="2560320" cy="3951288"/>
          </a:xfrm>
        </p:spPr>
        <p:txBody>
          <a:bodyPr>
            <a:normAutofit/>
          </a:bodyPr>
          <a:lstStyle>
            <a:lvl1pPr>
              <a:defRPr sz="1800"/>
            </a:lvl1pPr>
            <a:lvl2pPr>
              <a:defRPr sz="1600"/>
            </a:lvl2pPr>
            <a:lvl3pPr>
              <a:defRPr sz="1400"/>
            </a:lvl3pPr>
            <a:lvl4pPr>
              <a:defRPr sz="1200"/>
            </a:lvl4pPr>
            <a:lvl5pPr>
              <a:defRPr sz="12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4"/>
          <p:cNvSpPr>
            <a:spLocks noGrp="1"/>
          </p:cNvSpPr>
          <p:nvPr>
            <p:ph type="body" sz="quarter" idx="10"/>
          </p:nvPr>
        </p:nvSpPr>
        <p:spPr>
          <a:xfrm>
            <a:off x="6126480" y="1212383"/>
            <a:ext cx="2560320" cy="639762"/>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8" name="Content Placeholder 5"/>
          <p:cNvSpPr>
            <a:spLocks noGrp="1"/>
          </p:cNvSpPr>
          <p:nvPr>
            <p:ph sz="quarter" idx="11"/>
          </p:nvPr>
        </p:nvSpPr>
        <p:spPr>
          <a:xfrm>
            <a:off x="6126480" y="1852145"/>
            <a:ext cx="2560320" cy="3951288"/>
          </a:xfrm>
        </p:spPr>
        <p:txBody>
          <a:bodyPr>
            <a:normAutofit/>
          </a:bodyPr>
          <a:lstStyle>
            <a:lvl1pPr>
              <a:defRPr sz="1800"/>
            </a:lvl1pPr>
            <a:lvl2pPr>
              <a:defRPr sz="1600"/>
            </a:lvl2pPr>
            <a:lvl3pPr>
              <a:defRPr sz="1400"/>
            </a:lvl3pPr>
            <a:lvl4pPr>
              <a:defRPr sz="1200"/>
            </a:lvl4pPr>
            <a:lvl5pPr>
              <a:defRPr sz="12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36719612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chorCtr="0">
            <a:noAutofit/>
          </a:bodyPr>
          <a:lstStyle>
            <a:lvl1pPr algn="ctr" defTabSz="457200" rtl="0" eaLnBrk="1" latinLnBrk="0" hangingPunct="1">
              <a:spcBef>
                <a:spcPct val="0"/>
              </a:spcBef>
              <a:buNone/>
              <a:defRPr lang="en-US" sz="3200" kern="1200" dirty="0">
                <a:solidFill>
                  <a:schemeClr val="accent4"/>
                </a:solidFill>
                <a:latin typeface="Franklin Gothic Book" pitchFamily="34" charset="0"/>
                <a:ea typeface="+mj-ea"/>
                <a:cs typeface="Franklin Gothic Book"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marL="457200" indent="-457200" algn="l" defTabSz="457200" rtl="0" eaLnBrk="1" latinLnBrk="0" hangingPunct="1">
              <a:lnSpc>
                <a:spcPct val="90000"/>
              </a:lnSpc>
              <a:spcBef>
                <a:spcPts val="568"/>
              </a:spcBef>
              <a:buClr>
                <a:srgbClr val="299D37"/>
              </a:buClr>
              <a:buSzPct val="150000"/>
              <a:buFont typeface="Arial"/>
              <a:buChar char="•"/>
              <a:defRPr lang="en-US" sz="3200" kern="1200" dirty="0" smtClean="0">
                <a:solidFill>
                  <a:schemeClr val="tx1"/>
                </a:solidFill>
                <a:latin typeface="Franklin Gothic Book"/>
                <a:ea typeface="+mn-ea"/>
                <a:cs typeface="Franklin Gothic Book"/>
              </a:defRPr>
            </a:lvl1pPr>
            <a:lvl2pPr>
              <a:lnSpc>
                <a:spcPct val="90000"/>
              </a:lnSpc>
              <a:spcBef>
                <a:spcPts val="568"/>
              </a:spcBef>
              <a:defRPr>
                <a:solidFill>
                  <a:schemeClr val="tx1"/>
                </a:solidFill>
              </a:defRPr>
            </a:lvl2pPr>
            <a:lvl3pPr>
              <a:lnSpc>
                <a:spcPct val="90000"/>
              </a:lnSpc>
              <a:spcBef>
                <a:spcPts val="568"/>
              </a:spcBef>
              <a:defRPr>
                <a:solidFill>
                  <a:schemeClr val="tx1"/>
                </a:solidFill>
              </a:defRPr>
            </a:lvl3pPr>
            <a:lvl4pPr>
              <a:lnSpc>
                <a:spcPct val="90000"/>
              </a:lnSpc>
              <a:spcBef>
                <a:spcPts val="568"/>
              </a:spcBef>
              <a:defRPr>
                <a:solidFill>
                  <a:schemeClr val="tx1"/>
                </a:solidFill>
              </a:defRPr>
            </a:lvl4pPr>
            <a:lvl5pPr>
              <a:lnSpc>
                <a:spcPct val="90000"/>
              </a:lnSpc>
              <a:spcBef>
                <a:spcPts val="568"/>
              </a:spcBef>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a:xfrm>
            <a:off x="6642100" y="6407150"/>
            <a:ext cx="2133600" cy="365125"/>
          </a:xfrm>
        </p:spPr>
        <p:txBody>
          <a:bodyPr/>
          <a:lstStyle>
            <a:lvl1pPr>
              <a:defRPr sz="900">
                <a:latin typeface="Franklin Gothic Book" pitchFamily="34" charset="0"/>
              </a:defRPr>
            </a:lvl1pPr>
          </a:lstStyle>
          <a:p>
            <a:r>
              <a:rPr lang="en-US" dirty="0" smtClean="0"/>
              <a:t>Page </a:t>
            </a:r>
            <a:fld id="{8EE25981-F994-48C1-AACC-4E19E384D26C}" type="slidenum">
              <a:rPr lang="en-US" smtClean="0"/>
              <a:pPr/>
              <a:t>‹#›</a:t>
            </a:fld>
            <a:endParaRPr lang="en-US" dirty="0"/>
          </a:p>
        </p:txBody>
      </p:sp>
    </p:spTree>
    <p:extLst>
      <p:ext uri="{BB962C8B-B14F-4D97-AF65-F5344CB8AC3E}">
        <p14:creationId xmlns:p14="http://schemas.microsoft.com/office/powerpoint/2010/main" val="296055191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Date Placeholder 3"/>
          <p:cNvSpPr>
            <a:spLocks noGrp="1"/>
          </p:cNvSpPr>
          <p:nvPr>
            <p:ph type="dt" sz="half" idx="10"/>
          </p:nvPr>
        </p:nvSpPr>
        <p:spPr>
          <a:xfrm>
            <a:off x="457200" y="6356350"/>
            <a:ext cx="2133600" cy="365125"/>
          </a:xfrm>
          <a:prstGeom prst="rect">
            <a:avLst/>
          </a:prstGeom>
        </p:spPr>
        <p:txBody>
          <a:bodyPr/>
          <a:lstStyle/>
          <a:p>
            <a:fld id="{CC36B983-BD64-874D-86F2-B549B79A397C}" type="datetimeFigureOut">
              <a:rPr lang="en-US" smtClean="0"/>
              <a:pPr/>
              <a:t>7/23/2013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0BF9025-D128-CC4B-B075-F0A35CC9F153}" type="slidenum">
              <a:rPr lang="en-US" smtClean="0"/>
              <a:pPr/>
              <a:t>‹#›</a:t>
            </a:fld>
            <a:endParaRPr lang="en-US"/>
          </a:p>
        </p:txBody>
      </p:sp>
      <p:sp>
        <p:nvSpPr>
          <p:cNvPr id="8" name="Title 1"/>
          <p:cNvSpPr>
            <a:spLocks noGrp="1"/>
          </p:cNvSpPr>
          <p:nvPr>
            <p:ph type="ctrTitle"/>
          </p:nvPr>
        </p:nvSpPr>
        <p:spPr>
          <a:xfrm>
            <a:off x="749808" y="1261872"/>
            <a:ext cx="8110728" cy="672891"/>
          </a:xfrm>
        </p:spPr>
        <p:txBody>
          <a:bodyPr/>
          <a:lstStyle>
            <a:lvl1pPr algn="r">
              <a:defRPr sz="4000"/>
            </a:lvl1pPr>
          </a:lstStyle>
          <a:p>
            <a:r>
              <a:rPr lang="en-US" dirty="0" smtClean="0"/>
              <a:t>Click to edit Master title style</a:t>
            </a:r>
            <a:endParaRPr lang="en-US" dirty="0"/>
          </a:p>
        </p:txBody>
      </p:sp>
      <p:sp>
        <p:nvSpPr>
          <p:cNvPr id="9" name="Subtitle 2"/>
          <p:cNvSpPr>
            <a:spLocks noGrp="1"/>
          </p:cNvSpPr>
          <p:nvPr>
            <p:ph type="subTitle" idx="1"/>
          </p:nvPr>
        </p:nvSpPr>
        <p:spPr>
          <a:xfrm>
            <a:off x="749808" y="1892808"/>
            <a:ext cx="8110728" cy="871373"/>
          </a:xfrm>
        </p:spPr>
        <p:txBody>
          <a:bodyPr>
            <a:normAutofit/>
          </a:bodyPr>
          <a:lstStyle>
            <a:lvl1pPr marL="0" indent="0" algn="r">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320934139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C36B983-BD64-874D-86F2-B549B79A397C}" type="datetimeFigureOut">
              <a:rPr lang="en-US" smtClean="0"/>
              <a:pPr/>
              <a:t>7/23/2013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0BF9025-D128-CC4B-B075-F0A35CC9F153}" type="slidenum">
              <a:rPr lang="en-US" smtClean="0"/>
              <a:pPr/>
              <a:t>‹#›</a:t>
            </a:fld>
            <a:endParaRPr lang="en-US"/>
          </a:p>
        </p:txBody>
      </p:sp>
    </p:spTree>
    <p:extLst>
      <p:ext uri="{BB962C8B-B14F-4D97-AF65-F5344CB8AC3E}">
        <p14:creationId xmlns:p14="http://schemas.microsoft.com/office/powerpoint/2010/main" val="370230858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CC36B983-BD64-874D-86F2-B549B79A397C}" type="datetimeFigureOut">
              <a:rPr lang="en-US" smtClean="0"/>
              <a:pPr/>
              <a:t>7/23/2013</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B0BF9025-D128-CC4B-B075-F0A35CC9F153}" type="slidenum">
              <a:rPr lang="en-US" smtClean="0"/>
              <a:pPr/>
              <a:t>‹#›</a:t>
            </a:fld>
            <a:endParaRPr lang="en-US"/>
          </a:p>
        </p:txBody>
      </p:sp>
    </p:spTree>
    <p:extLst>
      <p:ext uri="{BB962C8B-B14F-4D97-AF65-F5344CB8AC3E}">
        <p14:creationId xmlns:p14="http://schemas.microsoft.com/office/powerpoint/2010/main" val="187174016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CC36B983-BD64-874D-86F2-B549B79A397C}" type="datetimeFigureOut">
              <a:rPr lang="en-US" smtClean="0"/>
              <a:pPr/>
              <a:t>7/23/2013</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B0BF9025-D128-CC4B-B075-F0A35CC9F153}" type="slidenum">
              <a:rPr lang="en-US" smtClean="0"/>
              <a:pPr/>
              <a:t>‹#›</a:t>
            </a:fld>
            <a:endParaRPr lang="en-US"/>
          </a:p>
        </p:txBody>
      </p:sp>
    </p:spTree>
    <p:extLst>
      <p:ext uri="{BB962C8B-B14F-4D97-AF65-F5344CB8AC3E}">
        <p14:creationId xmlns:p14="http://schemas.microsoft.com/office/powerpoint/2010/main" val="116071771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CC36B983-BD64-874D-86F2-B549B79A397C}" type="datetimeFigureOut">
              <a:rPr lang="en-US" smtClean="0"/>
              <a:pPr/>
              <a:t>7/23/2013</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B0BF9025-D128-CC4B-B075-F0A35CC9F153}" type="slidenum">
              <a:rPr lang="en-US" smtClean="0"/>
              <a:pPr/>
              <a:t>‹#›</a:t>
            </a:fld>
            <a:endParaRPr lang="en-US"/>
          </a:p>
        </p:txBody>
      </p:sp>
    </p:spTree>
    <p:extLst>
      <p:ext uri="{BB962C8B-B14F-4D97-AF65-F5344CB8AC3E}">
        <p14:creationId xmlns:p14="http://schemas.microsoft.com/office/powerpoint/2010/main" val="381815054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C36B983-BD64-874D-86F2-B549B79A397C}" type="datetimeFigureOut">
              <a:rPr lang="en-US" smtClean="0"/>
              <a:pPr/>
              <a:t>7/23/2013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0BF9025-D128-CC4B-B075-F0A35CC9F153}" type="slidenum">
              <a:rPr lang="en-US" smtClean="0"/>
              <a:pPr/>
              <a:t>‹#›</a:t>
            </a:fld>
            <a:endParaRPr lang="en-US"/>
          </a:p>
        </p:txBody>
      </p:sp>
    </p:spTree>
    <p:extLst>
      <p:ext uri="{BB962C8B-B14F-4D97-AF65-F5344CB8AC3E}">
        <p14:creationId xmlns:p14="http://schemas.microsoft.com/office/powerpoint/2010/main" val="314074194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C36B983-BD64-874D-86F2-B549B79A397C}" type="datetimeFigureOut">
              <a:rPr lang="en-US" smtClean="0"/>
              <a:pPr/>
              <a:t>7/23/2013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0BF9025-D128-CC4B-B075-F0A35CC9F153}" type="slidenum">
              <a:rPr lang="en-US" smtClean="0"/>
              <a:pPr/>
              <a:t>‹#›</a:t>
            </a:fld>
            <a:endParaRPr lang="en-US"/>
          </a:p>
        </p:txBody>
      </p:sp>
    </p:spTree>
    <p:extLst>
      <p:ext uri="{BB962C8B-B14F-4D97-AF65-F5344CB8AC3E}">
        <p14:creationId xmlns:p14="http://schemas.microsoft.com/office/powerpoint/2010/main" val="33683897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101130_Smarter_PPT_v5r12.jpg"/>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t" anchorCtr="0">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208929"/>
          </a:xfrm>
          <a:prstGeom prst="rect">
            <a:avLst/>
          </a:prstGeom>
        </p:spPr>
        <p:txBody>
          <a:bodyPr vert="horz" lIns="91440" tIns="45720" rIns="91440" bIns="45720" rtlCol="0">
            <a:normAutofit/>
          </a:bodyPr>
          <a:lstStyle/>
          <a:p>
            <a:pPr marL="457200" lvl="0" indent="-457200" algn="l" defTabSz="457200" rtl="0" eaLnBrk="1" latinLnBrk="0" hangingPunct="1">
              <a:spcBef>
                <a:spcPct val="20000"/>
              </a:spcBef>
              <a:buClr>
                <a:srgbClr val="299D37"/>
              </a:buClr>
              <a:buSzPct val="150000"/>
              <a:buFont typeface="Arial"/>
              <a:buChar char="•"/>
            </a:pPr>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BF9025-D128-CC4B-B075-F0A35CC9F153}" type="slidenum">
              <a:rPr lang="en-US" smtClean="0"/>
              <a:pPr/>
              <a:t>‹#›</a:t>
            </a:fld>
            <a:endParaRPr lang="en-US"/>
          </a:p>
        </p:txBody>
      </p:sp>
    </p:spTree>
    <p:extLst>
      <p:ext uri="{BB962C8B-B14F-4D97-AF65-F5344CB8AC3E}">
        <p14:creationId xmlns:p14="http://schemas.microsoft.com/office/powerpoint/2010/main" val="3808907515"/>
      </p:ext>
    </p:extLst>
  </p:cSld>
  <p:clrMap bg1="lt1" tx1="dk1" bg2="lt2" tx2="dk2" accent1="accent1" accent2="accent2" accent3="accent3" accent4="accent4" accent5="accent5" accent6="accent6" hlink="hlink" folHlink="folHlink"/>
  <p:sldLayoutIdLst>
    <p:sldLayoutId id="2147483843" r:id="rId1"/>
    <p:sldLayoutId id="2147483844" r:id="rId2"/>
    <p:sldLayoutId id="2147483845" r:id="rId3"/>
    <p:sldLayoutId id="2147483846" r:id="rId4"/>
    <p:sldLayoutId id="2147483847" r:id="rId5"/>
    <p:sldLayoutId id="2147483848" r:id="rId6"/>
    <p:sldLayoutId id="2147483849" r:id="rId7"/>
    <p:sldLayoutId id="2147483850" r:id="rId8"/>
    <p:sldLayoutId id="2147483851" r:id="rId9"/>
    <p:sldLayoutId id="2147483852" r:id="rId10"/>
    <p:sldLayoutId id="2147483853" r:id="rId11"/>
    <p:sldLayoutId id="2147483856" r:id="rId12"/>
  </p:sldLayoutIdLst>
  <p:timing>
    <p:tnLst>
      <p:par>
        <p:cTn id="1" dur="indefinite" restart="never" nodeType="tmRoot"/>
      </p:par>
    </p:tnLst>
  </p:timing>
  <p:txStyles>
    <p:titleStyle>
      <a:lvl1pPr algn="ctr" defTabSz="457200" rtl="0" eaLnBrk="1" latinLnBrk="0" hangingPunct="1">
        <a:spcBef>
          <a:spcPct val="0"/>
        </a:spcBef>
        <a:buNone/>
        <a:defRPr lang="en-US" sz="3200" b="1" kern="1200" dirty="0">
          <a:solidFill>
            <a:schemeClr val="accent4"/>
          </a:solidFill>
          <a:latin typeface="Franklin Gothic Book" pitchFamily="34" charset="0"/>
          <a:ea typeface="+mj-ea"/>
          <a:cs typeface="+mj-cs"/>
        </a:defRPr>
      </a:lvl1pPr>
    </p:titleStyle>
    <p:bodyStyle>
      <a:lvl1pPr marL="342900" indent="-342900" algn="l" defTabSz="457200" rtl="0" eaLnBrk="1" latinLnBrk="0" hangingPunct="1">
        <a:lnSpc>
          <a:spcPct val="90000"/>
        </a:lnSpc>
        <a:spcBef>
          <a:spcPts val="568"/>
        </a:spcBef>
        <a:buClr>
          <a:schemeClr val="accent1"/>
        </a:buClr>
        <a:buSzPct val="125000"/>
        <a:buFont typeface="Arial"/>
        <a:buChar char="•"/>
        <a:defRPr lang="en-US" sz="3200" kern="1200" dirty="0" smtClean="0">
          <a:solidFill>
            <a:schemeClr val="tx1"/>
          </a:solidFill>
          <a:latin typeface="Franklin Gothic Book"/>
          <a:ea typeface="+mn-ea"/>
          <a:cs typeface="+mn-cs"/>
        </a:defRPr>
      </a:lvl1pPr>
      <a:lvl2pPr marL="742950" indent="-285750" algn="l" defTabSz="457200" rtl="0" eaLnBrk="1" latinLnBrk="0" hangingPunct="1">
        <a:lnSpc>
          <a:spcPct val="90000"/>
        </a:lnSpc>
        <a:spcBef>
          <a:spcPts val="568"/>
        </a:spcBef>
        <a:buFont typeface="Arial"/>
        <a:buChar char="–"/>
        <a:defRPr sz="2800" kern="1200">
          <a:solidFill>
            <a:schemeClr val="tx1"/>
          </a:solidFill>
          <a:latin typeface="+mn-lt"/>
          <a:ea typeface="+mn-ea"/>
          <a:cs typeface="+mn-cs"/>
        </a:defRPr>
      </a:lvl2pPr>
      <a:lvl3pPr marL="1143000" indent="-228600" algn="l" defTabSz="457200" rtl="0" eaLnBrk="1" latinLnBrk="0" hangingPunct="1">
        <a:lnSpc>
          <a:spcPct val="90000"/>
        </a:lnSpc>
        <a:spcBef>
          <a:spcPts val="568"/>
        </a:spcBef>
        <a:buFont typeface="Arial"/>
        <a:buChar char="•"/>
        <a:defRPr sz="2400" kern="1200">
          <a:solidFill>
            <a:schemeClr val="tx1"/>
          </a:solidFill>
          <a:latin typeface="+mn-lt"/>
          <a:ea typeface="+mn-ea"/>
          <a:cs typeface="+mn-cs"/>
        </a:defRPr>
      </a:lvl3pPr>
      <a:lvl4pPr marL="1600200" indent="-228600" algn="l" defTabSz="457200" rtl="0" eaLnBrk="1" latinLnBrk="0" hangingPunct="1">
        <a:lnSpc>
          <a:spcPct val="90000"/>
        </a:lnSpc>
        <a:spcBef>
          <a:spcPts val="568"/>
        </a:spcBef>
        <a:buFont typeface="Arial"/>
        <a:buChar char="–"/>
        <a:defRPr sz="2000" kern="1200">
          <a:solidFill>
            <a:schemeClr val="tx1"/>
          </a:solidFill>
          <a:latin typeface="+mn-lt"/>
          <a:ea typeface="+mn-ea"/>
          <a:cs typeface="+mn-cs"/>
        </a:defRPr>
      </a:lvl4pPr>
      <a:lvl5pPr marL="2057400" indent="-228600" algn="l" defTabSz="457200" rtl="0" eaLnBrk="1" latinLnBrk="0" hangingPunct="1">
        <a:lnSpc>
          <a:spcPct val="90000"/>
        </a:lnSpc>
        <a:spcBef>
          <a:spcPts val="568"/>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3" Type="http://schemas.openxmlformats.org/officeDocument/2006/relationships/tags" Target="../tags/tag12.xml"/><Relationship Id="rId18" Type="http://schemas.openxmlformats.org/officeDocument/2006/relationships/tags" Target="../tags/tag17.xml"/><Relationship Id="rId26" Type="http://schemas.openxmlformats.org/officeDocument/2006/relationships/tags" Target="../tags/tag25.xml"/><Relationship Id="rId39" Type="http://schemas.openxmlformats.org/officeDocument/2006/relationships/tags" Target="../tags/tag38.xml"/><Relationship Id="rId21" Type="http://schemas.openxmlformats.org/officeDocument/2006/relationships/tags" Target="../tags/tag20.xml"/><Relationship Id="rId34" Type="http://schemas.openxmlformats.org/officeDocument/2006/relationships/tags" Target="../tags/tag33.xml"/><Relationship Id="rId42" Type="http://schemas.openxmlformats.org/officeDocument/2006/relationships/tags" Target="../tags/tag41.xml"/><Relationship Id="rId47" Type="http://schemas.openxmlformats.org/officeDocument/2006/relationships/tags" Target="../tags/tag46.xml"/><Relationship Id="rId50" Type="http://schemas.openxmlformats.org/officeDocument/2006/relationships/tags" Target="../tags/tag49.xml"/><Relationship Id="rId55" Type="http://schemas.openxmlformats.org/officeDocument/2006/relationships/tags" Target="../tags/tag54.xml"/><Relationship Id="rId63" Type="http://schemas.microsoft.com/office/2007/relationships/hdphoto" Target="../media/hdphoto1.wdp"/><Relationship Id="rId7" Type="http://schemas.openxmlformats.org/officeDocument/2006/relationships/tags" Target="../tags/tag6.xml"/><Relationship Id="rId2" Type="http://schemas.openxmlformats.org/officeDocument/2006/relationships/tags" Target="../tags/tag1.xml"/><Relationship Id="rId16" Type="http://schemas.openxmlformats.org/officeDocument/2006/relationships/tags" Target="../tags/tag15.xml"/><Relationship Id="rId20" Type="http://schemas.openxmlformats.org/officeDocument/2006/relationships/tags" Target="../tags/tag19.xml"/><Relationship Id="rId29" Type="http://schemas.openxmlformats.org/officeDocument/2006/relationships/tags" Target="../tags/tag28.xml"/><Relationship Id="rId41" Type="http://schemas.openxmlformats.org/officeDocument/2006/relationships/tags" Target="../tags/tag40.xml"/><Relationship Id="rId54" Type="http://schemas.openxmlformats.org/officeDocument/2006/relationships/tags" Target="../tags/tag53.xml"/><Relationship Id="rId62" Type="http://schemas.openxmlformats.org/officeDocument/2006/relationships/image" Target="../media/image6.png"/><Relationship Id="rId1" Type="http://schemas.openxmlformats.org/officeDocument/2006/relationships/vmlDrawing" Target="../drawings/vmlDrawing1.vml"/><Relationship Id="rId6" Type="http://schemas.openxmlformats.org/officeDocument/2006/relationships/tags" Target="../tags/tag5.xml"/><Relationship Id="rId11" Type="http://schemas.openxmlformats.org/officeDocument/2006/relationships/tags" Target="../tags/tag10.xml"/><Relationship Id="rId24" Type="http://schemas.openxmlformats.org/officeDocument/2006/relationships/tags" Target="../tags/tag23.xml"/><Relationship Id="rId32" Type="http://schemas.openxmlformats.org/officeDocument/2006/relationships/tags" Target="../tags/tag31.xml"/><Relationship Id="rId37" Type="http://schemas.openxmlformats.org/officeDocument/2006/relationships/tags" Target="../tags/tag36.xml"/><Relationship Id="rId40" Type="http://schemas.openxmlformats.org/officeDocument/2006/relationships/tags" Target="../tags/tag39.xml"/><Relationship Id="rId45" Type="http://schemas.openxmlformats.org/officeDocument/2006/relationships/tags" Target="../tags/tag44.xml"/><Relationship Id="rId53" Type="http://schemas.openxmlformats.org/officeDocument/2006/relationships/tags" Target="../tags/tag52.xml"/><Relationship Id="rId58" Type="http://schemas.openxmlformats.org/officeDocument/2006/relationships/tags" Target="../tags/tag57.xml"/><Relationship Id="rId5" Type="http://schemas.openxmlformats.org/officeDocument/2006/relationships/tags" Target="../tags/tag4.xml"/><Relationship Id="rId15" Type="http://schemas.openxmlformats.org/officeDocument/2006/relationships/tags" Target="../tags/tag14.xml"/><Relationship Id="rId23" Type="http://schemas.openxmlformats.org/officeDocument/2006/relationships/tags" Target="../tags/tag22.xml"/><Relationship Id="rId28" Type="http://schemas.openxmlformats.org/officeDocument/2006/relationships/tags" Target="../tags/tag27.xml"/><Relationship Id="rId36" Type="http://schemas.openxmlformats.org/officeDocument/2006/relationships/tags" Target="../tags/tag35.xml"/><Relationship Id="rId49" Type="http://schemas.openxmlformats.org/officeDocument/2006/relationships/tags" Target="../tags/tag48.xml"/><Relationship Id="rId57" Type="http://schemas.openxmlformats.org/officeDocument/2006/relationships/tags" Target="../tags/tag56.xml"/><Relationship Id="rId61" Type="http://schemas.openxmlformats.org/officeDocument/2006/relationships/image" Target="../media/image5.emf"/><Relationship Id="rId10" Type="http://schemas.openxmlformats.org/officeDocument/2006/relationships/tags" Target="../tags/tag9.xml"/><Relationship Id="rId19" Type="http://schemas.openxmlformats.org/officeDocument/2006/relationships/tags" Target="../tags/tag18.xml"/><Relationship Id="rId31" Type="http://schemas.openxmlformats.org/officeDocument/2006/relationships/tags" Target="../tags/tag30.xml"/><Relationship Id="rId44" Type="http://schemas.openxmlformats.org/officeDocument/2006/relationships/tags" Target="../tags/tag43.xml"/><Relationship Id="rId52" Type="http://schemas.openxmlformats.org/officeDocument/2006/relationships/tags" Target="../tags/tag51.xml"/><Relationship Id="rId60" Type="http://schemas.openxmlformats.org/officeDocument/2006/relationships/oleObject" Target="../embeddings/oleObject1.bin"/><Relationship Id="rId4" Type="http://schemas.openxmlformats.org/officeDocument/2006/relationships/tags" Target="../tags/tag3.xml"/><Relationship Id="rId9" Type="http://schemas.openxmlformats.org/officeDocument/2006/relationships/tags" Target="../tags/tag8.xml"/><Relationship Id="rId14" Type="http://schemas.openxmlformats.org/officeDocument/2006/relationships/tags" Target="../tags/tag13.xml"/><Relationship Id="rId22" Type="http://schemas.openxmlformats.org/officeDocument/2006/relationships/tags" Target="../tags/tag21.xml"/><Relationship Id="rId27" Type="http://schemas.openxmlformats.org/officeDocument/2006/relationships/tags" Target="../tags/tag26.xml"/><Relationship Id="rId30" Type="http://schemas.openxmlformats.org/officeDocument/2006/relationships/tags" Target="../tags/tag29.xml"/><Relationship Id="rId35" Type="http://schemas.openxmlformats.org/officeDocument/2006/relationships/tags" Target="../tags/tag34.xml"/><Relationship Id="rId43" Type="http://schemas.openxmlformats.org/officeDocument/2006/relationships/tags" Target="../tags/tag42.xml"/><Relationship Id="rId48" Type="http://schemas.openxmlformats.org/officeDocument/2006/relationships/tags" Target="../tags/tag47.xml"/><Relationship Id="rId56" Type="http://schemas.openxmlformats.org/officeDocument/2006/relationships/tags" Target="../tags/tag55.xml"/><Relationship Id="rId8" Type="http://schemas.openxmlformats.org/officeDocument/2006/relationships/tags" Target="../tags/tag7.xml"/><Relationship Id="rId51" Type="http://schemas.openxmlformats.org/officeDocument/2006/relationships/tags" Target="../tags/tag50.xml"/><Relationship Id="rId3" Type="http://schemas.openxmlformats.org/officeDocument/2006/relationships/tags" Target="../tags/tag2.xml"/><Relationship Id="rId12" Type="http://schemas.openxmlformats.org/officeDocument/2006/relationships/tags" Target="../tags/tag11.xml"/><Relationship Id="rId17" Type="http://schemas.openxmlformats.org/officeDocument/2006/relationships/tags" Target="../tags/tag16.xml"/><Relationship Id="rId25" Type="http://schemas.openxmlformats.org/officeDocument/2006/relationships/tags" Target="../tags/tag24.xml"/><Relationship Id="rId33" Type="http://schemas.openxmlformats.org/officeDocument/2006/relationships/tags" Target="../tags/tag32.xml"/><Relationship Id="rId38" Type="http://schemas.openxmlformats.org/officeDocument/2006/relationships/tags" Target="../tags/tag37.xml"/><Relationship Id="rId46" Type="http://schemas.openxmlformats.org/officeDocument/2006/relationships/tags" Target="../tags/tag45.xml"/><Relationship Id="rId59"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910" y="344778"/>
            <a:ext cx="8634898" cy="769441"/>
          </a:xfrm>
        </p:spPr>
        <p:txBody>
          <a:bodyPr/>
          <a:lstStyle/>
          <a:p>
            <a:r>
              <a:rPr lang="en-US" sz="3600" dirty="0" smtClean="0">
                <a:latin typeface="Arial" pitchFamily="34" charset="0"/>
                <a:cs typeface="Arial" pitchFamily="34" charset="0"/>
              </a:rPr>
              <a:t>Smarter Balanced &amp; Higher Education </a:t>
            </a:r>
            <a:endParaRPr lang="en-US" sz="3600" dirty="0">
              <a:latin typeface="Arial" pitchFamily="34" charset="0"/>
              <a:cs typeface="Arial" pitchFamily="34" charset="0"/>
            </a:endParaRPr>
          </a:p>
        </p:txBody>
      </p:sp>
      <p:sp>
        <p:nvSpPr>
          <p:cNvPr id="3" name="Subtitle 2"/>
          <p:cNvSpPr>
            <a:spLocks noGrp="1"/>
          </p:cNvSpPr>
          <p:nvPr>
            <p:ph type="subTitle" idx="1"/>
          </p:nvPr>
        </p:nvSpPr>
        <p:spPr>
          <a:xfrm>
            <a:off x="476599" y="978408"/>
            <a:ext cx="8257032" cy="1209164"/>
          </a:xfrm>
        </p:spPr>
        <p:txBody>
          <a:bodyPr>
            <a:normAutofit/>
          </a:bodyPr>
          <a:lstStyle/>
          <a:p>
            <a:r>
              <a:rPr lang="en-US" dirty="0" smtClean="0">
                <a:latin typeface="Arial" pitchFamily="34" charset="0"/>
                <a:cs typeface="Arial" pitchFamily="34" charset="0"/>
              </a:rPr>
              <a:t>Jacqueline E. King</a:t>
            </a:r>
          </a:p>
          <a:p>
            <a:r>
              <a:rPr lang="en-US" dirty="0" smtClean="0">
                <a:latin typeface="Arial" pitchFamily="34" charset="0"/>
                <a:cs typeface="Arial" pitchFamily="34" charset="0"/>
              </a:rPr>
              <a:t>Director, Higher Education Collaboration</a:t>
            </a:r>
          </a:p>
        </p:txBody>
      </p:sp>
      <p:sp>
        <p:nvSpPr>
          <p:cNvPr id="4" name="Text Placeholder 3"/>
          <p:cNvSpPr>
            <a:spLocks noGrp="1"/>
          </p:cNvSpPr>
          <p:nvPr>
            <p:ph type="body" sz="quarter" idx="13"/>
          </p:nvPr>
        </p:nvSpPr>
        <p:spPr>
          <a:xfrm>
            <a:off x="115911" y="4733925"/>
            <a:ext cx="8634898" cy="967628"/>
          </a:xfrm>
        </p:spPr>
        <p:txBody>
          <a:bodyPr/>
          <a:lstStyle/>
          <a:p>
            <a:r>
              <a:rPr lang="en-US" sz="2000" dirty="0" smtClean="0">
                <a:solidFill>
                  <a:schemeClr val="tx2"/>
                </a:solidFill>
                <a:latin typeface="Arial" pitchFamily="34" charset="0"/>
                <a:cs typeface="Arial" pitchFamily="34" charset="0"/>
              </a:rPr>
              <a:t>Washington State Board for Community and Technical Colleges Presidents’ Retreat</a:t>
            </a:r>
          </a:p>
          <a:p>
            <a:r>
              <a:rPr lang="en-US" sz="2000" dirty="0" smtClean="0">
                <a:solidFill>
                  <a:schemeClr val="tx2"/>
                </a:solidFill>
                <a:latin typeface="Arial" pitchFamily="34" charset="0"/>
                <a:cs typeface="Arial" pitchFamily="34" charset="0"/>
              </a:rPr>
              <a:t>July 24, 2013</a:t>
            </a:r>
          </a:p>
        </p:txBody>
      </p:sp>
    </p:spTree>
    <p:extLst>
      <p:ext uri="{BB962C8B-B14F-4D97-AF65-F5344CB8AC3E}">
        <p14:creationId xmlns:p14="http://schemas.microsoft.com/office/powerpoint/2010/main" val="9167182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Estimated Testing Times </a:t>
            </a:r>
            <a:br>
              <a:rPr lang="en-US" dirty="0" smtClean="0"/>
            </a:br>
            <a:r>
              <a:rPr lang="en-US" dirty="0" smtClean="0"/>
              <a:t>for Summative Assessment</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855986166"/>
              </p:ext>
            </p:extLst>
          </p:nvPr>
        </p:nvGraphicFramePr>
        <p:xfrm>
          <a:off x="457200" y="1600200"/>
          <a:ext cx="8229599" cy="4009006"/>
        </p:xfrm>
        <a:graphic>
          <a:graphicData uri="http://schemas.openxmlformats.org/drawingml/2006/table">
            <a:tbl>
              <a:tblPr firstRow="1" bandRow="1">
                <a:tableStyleId>{69012ECD-51FC-41F1-AA8D-1B2483CD663E}</a:tableStyleId>
              </a:tblPr>
              <a:tblGrid>
                <a:gridCol w="1227762"/>
                <a:gridCol w="1123552"/>
                <a:gridCol w="1175657"/>
                <a:gridCol w="1175657"/>
                <a:gridCol w="1175657"/>
                <a:gridCol w="1175657"/>
                <a:gridCol w="1175657"/>
              </a:tblGrid>
              <a:tr h="873480">
                <a:tc>
                  <a:txBody>
                    <a:bodyPr/>
                    <a:lstStyle/>
                    <a:p>
                      <a:r>
                        <a:rPr lang="en-US" dirty="0" smtClean="0"/>
                        <a:t>Test</a:t>
                      </a:r>
                      <a:endParaRPr lang="en-US" dirty="0"/>
                    </a:p>
                  </a:txBody>
                  <a:tcPr anchor="ctr"/>
                </a:tc>
                <a:tc>
                  <a:txBody>
                    <a:bodyPr/>
                    <a:lstStyle/>
                    <a:p>
                      <a:pPr algn="ctr"/>
                      <a:r>
                        <a:rPr lang="en-US" dirty="0" smtClean="0"/>
                        <a:t>Grades</a:t>
                      </a:r>
                      <a:endParaRPr lang="en-US" dirty="0"/>
                    </a:p>
                  </a:txBody>
                  <a:tcPr anchor="ctr"/>
                </a:tc>
                <a:tc>
                  <a:txBody>
                    <a:bodyPr/>
                    <a:lstStyle/>
                    <a:p>
                      <a:pPr algn="ctr"/>
                      <a:r>
                        <a:rPr lang="en-US" dirty="0" smtClean="0"/>
                        <a:t>CAT</a:t>
                      </a:r>
                      <a:endParaRPr lang="en-US" dirty="0"/>
                    </a:p>
                  </a:txBody>
                  <a:tcPr anchor="ctr"/>
                </a:tc>
                <a:tc>
                  <a:txBody>
                    <a:bodyPr/>
                    <a:lstStyle/>
                    <a:p>
                      <a:pPr algn="ctr"/>
                      <a:r>
                        <a:rPr lang="en-US" dirty="0" err="1" smtClean="0"/>
                        <a:t>Perf</a:t>
                      </a:r>
                      <a:r>
                        <a:rPr lang="en-US" dirty="0" smtClean="0"/>
                        <a:t>.</a:t>
                      </a:r>
                      <a:r>
                        <a:rPr lang="en-US" baseline="0" dirty="0" smtClean="0"/>
                        <a:t> </a:t>
                      </a:r>
                      <a:r>
                        <a:rPr lang="en-US" dirty="0" smtClean="0"/>
                        <a:t>Task Only</a:t>
                      </a:r>
                      <a:endParaRPr lang="en-US" dirty="0"/>
                    </a:p>
                  </a:txBody>
                  <a:tcPr anchor="ctr"/>
                </a:tc>
                <a:tc>
                  <a:txBody>
                    <a:bodyPr/>
                    <a:lstStyle/>
                    <a:p>
                      <a:pPr algn="ctr"/>
                      <a:r>
                        <a:rPr lang="en-US" dirty="0" smtClean="0"/>
                        <a:t>Total</a:t>
                      </a:r>
                      <a:endParaRPr lang="en-US" dirty="0"/>
                    </a:p>
                  </a:txBody>
                  <a:tcPr anchor="ctr"/>
                </a:tc>
                <a:tc>
                  <a:txBody>
                    <a:bodyPr/>
                    <a:lstStyle/>
                    <a:p>
                      <a:pPr algn="ctr"/>
                      <a:r>
                        <a:rPr lang="en-US" dirty="0" smtClean="0"/>
                        <a:t>In-Class Activity</a:t>
                      </a:r>
                      <a:endParaRPr lang="en-US" dirty="0"/>
                    </a:p>
                  </a:txBody>
                  <a:tcPr anchor="ctr"/>
                </a:tc>
                <a:tc>
                  <a:txBody>
                    <a:bodyPr/>
                    <a:lstStyle/>
                    <a:p>
                      <a:pPr algn="ctr"/>
                      <a:r>
                        <a:rPr lang="en-US" dirty="0" smtClean="0"/>
                        <a:t>Total</a:t>
                      </a:r>
                      <a:endParaRPr lang="en-US" dirty="0"/>
                    </a:p>
                  </a:txBody>
                  <a:tcPr anchor="ctr"/>
                </a:tc>
              </a:tr>
              <a:tr h="564291">
                <a:tc rowSpan="3">
                  <a:txBody>
                    <a:bodyPr/>
                    <a:lstStyle/>
                    <a:p>
                      <a:r>
                        <a:rPr lang="en-US" dirty="0" smtClean="0">
                          <a:solidFill>
                            <a:schemeClr val="tx2"/>
                          </a:solidFill>
                        </a:rPr>
                        <a:t>English Language Arts/</a:t>
                      </a:r>
                    </a:p>
                    <a:p>
                      <a:r>
                        <a:rPr lang="en-US" dirty="0" smtClean="0">
                          <a:solidFill>
                            <a:schemeClr val="tx2"/>
                          </a:solidFill>
                        </a:rPr>
                        <a:t>Literacy</a:t>
                      </a:r>
                      <a:endParaRPr lang="en-US" dirty="0">
                        <a:solidFill>
                          <a:schemeClr val="tx2"/>
                        </a:solidFill>
                      </a:endParaRPr>
                    </a:p>
                  </a:txBody>
                  <a:tcPr anchor="ctr">
                    <a:lnB w="38100" cap="flat" cmpd="sng" algn="ctr">
                      <a:solidFill>
                        <a:schemeClr val="accent1"/>
                      </a:solidFill>
                      <a:prstDash val="solid"/>
                      <a:round/>
                      <a:headEnd type="none" w="med" len="med"/>
                      <a:tailEnd type="none" w="med" len="med"/>
                    </a:lnB>
                  </a:tcPr>
                </a:tc>
                <a:tc>
                  <a:txBody>
                    <a:bodyPr/>
                    <a:lstStyle/>
                    <a:p>
                      <a:pPr algn="ctr"/>
                      <a:r>
                        <a:rPr lang="en-US" dirty="0" smtClean="0">
                          <a:solidFill>
                            <a:schemeClr val="tx2"/>
                          </a:solidFill>
                        </a:rPr>
                        <a:t>3-5</a:t>
                      </a:r>
                      <a:endParaRPr lang="en-US" dirty="0">
                        <a:solidFill>
                          <a:schemeClr val="tx2"/>
                        </a:solidFill>
                      </a:endParaRPr>
                    </a:p>
                  </a:txBody>
                  <a:tcPr anchor="ctr"/>
                </a:tc>
                <a:tc>
                  <a:txBody>
                    <a:bodyPr/>
                    <a:lstStyle/>
                    <a:p>
                      <a:pPr algn="ctr"/>
                      <a:r>
                        <a:rPr lang="en-US" dirty="0" smtClean="0">
                          <a:solidFill>
                            <a:schemeClr val="tx2"/>
                          </a:solidFill>
                        </a:rPr>
                        <a:t>1:30</a:t>
                      </a:r>
                      <a:endParaRPr lang="en-US" dirty="0">
                        <a:solidFill>
                          <a:schemeClr val="tx2"/>
                        </a:solidFill>
                      </a:endParaRPr>
                    </a:p>
                  </a:txBody>
                  <a:tcPr anchor="ctr"/>
                </a:tc>
                <a:tc>
                  <a:txBody>
                    <a:bodyPr/>
                    <a:lstStyle/>
                    <a:p>
                      <a:pPr algn="ctr"/>
                      <a:r>
                        <a:rPr lang="en-US" dirty="0" smtClean="0">
                          <a:solidFill>
                            <a:schemeClr val="tx2"/>
                          </a:solidFill>
                        </a:rPr>
                        <a:t>2:00</a:t>
                      </a:r>
                      <a:endParaRPr lang="en-US" dirty="0">
                        <a:solidFill>
                          <a:schemeClr val="tx2"/>
                        </a:solidFill>
                      </a:endParaRPr>
                    </a:p>
                  </a:txBody>
                  <a:tcPr anchor="ctr"/>
                </a:tc>
                <a:tc>
                  <a:txBody>
                    <a:bodyPr/>
                    <a:lstStyle/>
                    <a:p>
                      <a:pPr algn="ctr"/>
                      <a:r>
                        <a:rPr lang="en-US" dirty="0" smtClean="0">
                          <a:solidFill>
                            <a:schemeClr val="tx2"/>
                          </a:solidFill>
                        </a:rPr>
                        <a:t>3:30</a:t>
                      </a:r>
                      <a:endParaRPr lang="en-US" dirty="0">
                        <a:solidFill>
                          <a:schemeClr val="tx2"/>
                        </a:solidFill>
                      </a:endParaRPr>
                    </a:p>
                  </a:txBody>
                  <a:tcPr anchor="ctr"/>
                </a:tc>
                <a:tc>
                  <a:txBody>
                    <a:bodyPr/>
                    <a:lstStyle/>
                    <a:p>
                      <a:pPr algn="ctr"/>
                      <a:r>
                        <a:rPr lang="en-US" dirty="0" smtClean="0">
                          <a:solidFill>
                            <a:schemeClr val="tx2"/>
                          </a:solidFill>
                        </a:rPr>
                        <a:t>:30</a:t>
                      </a:r>
                      <a:endParaRPr lang="en-US" dirty="0">
                        <a:solidFill>
                          <a:schemeClr val="tx2"/>
                        </a:solidFill>
                      </a:endParaRPr>
                    </a:p>
                  </a:txBody>
                  <a:tcPr anchor="ctr"/>
                </a:tc>
                <a:tc>
                  <a:txBody>
                    <a:bodyPr/>
                    <a:lstStyle/>
                    <a:p>
                      <a:pPr algn="ctr"/>
                      <a:r>
                        <a:rPr lang="en-US" dirty="0" smtClean="0">
                          <a:solidFill>
                            <a:schemeClr val="tx2"/>
                          </a:solidFill>
                        </a:rPr>
                        <a:t>4:00</a:t>
                      </a:r>
                      <a:endParaRPr lang="en-US" dirty="0">
                        <a:solidFill>
                          <a:schemeClr val="tx2"/>
                        </a:solidFill>
                      </a:endParaRPr>
                    </a:p>
                  </a:txBody>
                  <a:tcPr anchor="ctr"/>
                </a:tc>
              </a:tr>
              <a:tr h="506063">
                <a:tc vMerge="1">
                  <a:txBody>
                    <a:bodyPr/>
                    <a:lstStyle/>
                    <a:p>
                      <a:endParaRPr lang="en-US" dirty="0">
                        <a:solidFill>
                          <a:schemeClr val="tx2"/>
                        </a:solidFill>
                      </a:endParaRPr>
                    </a:p>
                  </a:txBody>
                  <a:tcPr/>
                </a:tc>
                <a:tc>
                  <a:txBody>
                    <a:bodyPr/>
                    <a:lstStyle/>
                    <a:p>
                      <a:pPr algn="ctr"/>
                      <a:r>
                        <a:rPr lang="en-US" dirty="0" smtClean="0">
                          <a:solidFill>
                            <a:schemeClr val="tx2"/>
                          </a:solidFill>
                        </a:rPr>
                        <a:t>6-8</a:t>
                      </a:r>
                      <a:endParaRPr lang="en-US" dirty="0">
                        <a:solidFill>
                          <a:schemeClr val="tx2"/>
                        </a:solidFill>
                      </a:endParaRPr>
                    </a:p>
                  </a:txBody>
                  <a:tcPr anchor="ctr"/>
                </a:tc>
                <a:tc>
                  <a:txBody>
                    <a:bodyPr/>
                    <a:lstStyle/>
                    <a:p>
                      <a:pPr algn="ctr"/>
                      <a:r>
                        <a:rPr lang="en-US" dirty="0" smtClean="0">
                          <a:solidFill>
                            <a:schemeClr val="tx2"/>
                          </a:solidFill>
                        </a:rPr>
                        <a:t>1:30</a:t>
                      </a:r>
                      <a:endParaRPr lang="en-US" dirty="0">
                        <a:solidFill>
                          <a:schemeClr val="tx2"/>
                        </a:solidFill>
                      </a:endParaRPr>
                    </a:p>
                  </a:txBody>
                  <a:tcPr anchor="ctr"/>
                </a:tc>
                <a:tc>
                  <a:txBody>
                    <a:bodyPr/>
                    <a:lstStyle/>
                    <a:p>
                      <a:pPr algn="ctr"/>
                      <a:r>
                        <a:rPr lang="en-US" dirty="0" smtClean="0">
                          <a:solidFill>
                            <a:schemeClr val="tx2"/>
                          </a:solidFill>
                        </a:rPr>
                        <a:t>2:00</a:t>
                      </a:r>
                      <a:endParaRPr lang="en-US" dirty="0">
                        <a:solidFill>
                          <a:schemeClr val="tx2"/>
                        </a:solidFill>
                      </a:endParaRPr>
                    </a:p>
                  </a:txBody>
                  <a:tcPr anchor="ctr"/>
                </a:tc>
                <a:tc>
                  <a:txBody>
                    <a:bodyPr/>
                    <a:lstStyle/>
                    <a:p>
                      <a:pPr algn="ctr"/>
                      <a:r>
                        <a:rPr lang="en-US" dirty="0" smtClean="0">
                          <a:solidFill>
                            <a:schemeClr val="tx2"/>
                          </a:solidFill>
                        </a:rPr>
                        <a:t>3:30</a:t>
                      </a:r>
                      <a:endParaRPr lang="en-US" dirty="0">
                        <a:solidFill>
                          <a:schemeClr val="tx2"/>
                        </a:solidFill>
                      </a:endParaRPr>
                    </a:p>
                  </a:txBody>
                  <a:tcPr anchor="ctr"/>
                </a:tc>
                <a:tc>
                  <a:txBody>
                    <a:bodyPr/>
                    <a:lstStyle/>
                    <a:p>
                      <a:pPr algn="ctr"/>
                      <a:r>
                        <a:rPr lang="en-US" dirty="0" smtClean="0">
                          <a:solidFill>
                            <a:schemeClr val="tx2"/>
                          </a:solidFill>
                        </a:rPr>
                        <a:t>:30</a:t>
                      </a:r>
                      <a:endParaRPr lang="en-US" dirty="0">
                        <a:solidFill>
                          <a:schemeClr val="tx2"/>
                        </a:solidFill>
                      </a:endParaRPr>
                    </a:p>
                  </a:txBody>
                  <a:tcPr anchor="ctr"/>
                </a:tc>
                <a:tc>
                  <a:txBody>
                    <a:bodyPr/>
                    <a:lstStyle/>
                    <a:p>
                      <a:pPr algn="ctr"/>
                      <a:r>
                        <a:rPr lang="en-US" dirty="0" smtClean="0">
                          <a:solidFill>
                            <a:schemeClr val="tx2"/>
                          </a:solidFill>
                        </a:rPr>
                        <a:t>4:00</a:t>
                      </a:r>
                      <a:endParaRPr lang="en-US" dirty="0">
                        <a:solidFill>
                          <a:schemeClr val="tx2"/>
                        </a:solidFill>
                      </a:endParaRPr>
                    </a:p>
                  </a:txBody>
                  <a:tcPr anchor="ctr"/>
                </a:tc>
              </a:tr>
              <a:tr h="506063">
                <a:tc vMerge="1">
                  <a:txBody>
                    <a:bodyPr/>
                    <a:lstStyle/>
                    <a:p>
                      <a:endParaRPr lang="en-US" dirty="0">
                        <a:solidFill>
                          <a:schemeClr val="tx2"/>
                        </a:solidFill>
                      </a:endParaRPr>
                    </a:p>
                  </a:txBody>
                  <a:tcPr/>
                </a:tc>
                <a:tc>
                  <a:txBody>
                    <a:bodyPr/>
                    <a:lstStyle/>
                    <a:p>
                      <a:pPr algn="ctr"/>
                      <a:r>
                        <a:rPr lang="en-US" dirty="0" smtClean="0">
                          <a:solidFill>
                            <a:schemeClr val="tx2"/>
                          </a:solidFill>
                        </a:rPr>
                        <a:t>11</a:t>
                      </a:r>
                      <a:endParaRPr lang="en-US" dirty="0">
                        <a:solidFill>
                          <a:schemeClr val="tx2"/>
                        </a:solidFill>
                      </a:endParaRPr>
                    </a:p>
                  </a:txBody>
                  <a:tcPr anchor="ctr">
                    <a:lnB w="38100" cap="flat" cmpd="sng" algn="ctr">
                      <a:solidFill>
                        <a:schemeClr val="accent1"/>
                      </a:solidFill>
                      <a:prstDash val="solid"/>
                      <a:round/>
                      <a:headEnd type="none" w="med" len="med"/>
                      <a:tailEnd type="none" w="med" len="med"/>
                    </a:lnB>
                  </a:tcPr>
                </a:tc>
                <a:tc>
                  <a:txBody>
                    <a:bodyPr/>
                    <a:lstStyle/>
                    <a:p>
                      <a:pPr algn="ctr"/>
                      <a:r>
                        <a:rPr lang="en-US" dirty="0" smtClean="0">
                          <a:solidFill>
                            <a:schemeClr val="tx2"/>
                          </a:solidFill>
                        </a:rPr>
                        <a:t>2:00</a:t>
                      </a:r>
                      <a:endParaRPr lang="en-US" dirty="0">
                        <a:solidFill>
                          <a:schemeClr val="tx2"/>
                        </a:solidFill>
                      </a:endParaRPr>
                    </a:p>
                  </a:txBody>
                  <a:tcPr anchor="ctr">
                    <a:lnB w="38100" cap="flat" cmpd="sng" algn="ctr">
                      <a:solidFill>
                        <a:schemeClr val="accent1"/>
                      </a:solidFill>
                      <a:prstDash val="solid"/>
                      <a:round/>
                      <a:headEnd type="none" w="med" len="med"/>
                      <a:tailEnd type="none" w="med" len="med"/>
                    </a:lnB>
                  </a:tcPr>
                </a:tc>
                <a:tc>
                  <a:txBody>
                    <a:bodyPr/>
                    <a:lstStyle/>
                    <a:p>
                      <a:pPr algn="ctr"/>
                      <a:r>
                        <a:rPr lang="en-US" dirty="0" smtClean="0">
                          <a:solidFill>
                            <a:schemeClr val="tx2"/>
                          </a:solidFill>
                        </a:rPr>
                        <a:t>2:00</a:t>
                      </a:r>
                      <a:endParaRPr lang="en-US" dirty="0">
                        <a:solidFill>
                          <a:schemeClr val="tx2"/>
                        </a:solidFill>
                      </a:endParaRPr>
                    </a:p>
                  </a:txBody>
                  <a:tcPr anchor="ctr">
                    <a:lnB w="38100" cap="flat" cmpd="sng" algn="ctr">
                      <a:solidFill>
                        <a:schemeClr val="accent1"/>
                      </a:solidFill>
                      <a:prstDash val="solid"/>
                      <a:round/>
                      <a:headEnd type="none" w="med" len="med"/>
                      <a:tailEnd type="none" w="med" len="med"/>
                    </a:lnB>
                  </a:tcPr>
                </a:tc>
                <a:tc>
                  <a:txBody>
                    <a:bodyPr/>
                    <a:lstStyle/>
                    <a:p>
                      <a:pPr algn="ctr"/>
                      <a:r>
                        <a:rPr lang="en-US" dirty="0" smtClean="0">
                          <a:solidFill>
                            <a:schemeClr val="tx2"/>
                          </a:solidFill>
                        </a:rPr>
                        <a:t>4:00</a:t>
                      </a:r>
                      <a:endParaRPr lang="en-US" dirty="0">
                        <a:solidFill>
                          <a:schemeClr val="tx2"/>
                        </a:solidFill>
                      </a:endParaRPr>
                    </a:p>
                  </a:txBody>
                  <a:tcPr anchor="ctr">
                    <a:lnB w="38100" cap="flat" cmpd="sng" algn="ctr">
                      <a:solidFill>
                        <a:schemeClr val="accent1"/>
                      </a:solidFill>
                      <a:prstDash val="solid"/>
                      <a:round/>
                      <a:headEnd type="none" w="med" len="med"/>
                      <a:tailEnd type="none" w="med" len="med"/>
                    </a:lnB>
                  </a:tcPr>
                </a:tc>
                <a:tc>
                  <a:txBody>
                    <a:bodyPr/>
                    <a:lstStyle/>
                    <a:p>
                      <a:pPr algn="ctr"/>
                      <a:r>
                        <a:rPr lang="en-US" dirty="0" smtClean="0">
                          <a:solidFill>
                            <a:schemeClr val="tx2"/>
                          </a:solidFill>
                        </a:rPr>
                        <a:t>:30</a:t>
                      </a:r>
                      <a:endParaRPr lang="en-US" dirty="0">
                        <a:solidFill>
                          <a:schemeClr val="tx2"/>
                        </a:solidFill>
                      </a:endParaRPr>
                    </a:p>
                  </a:txBody>
                  <a:tcPr anchor="ctr">
                    <a:lnB w="38100" cap="flat" cmpd="sng" algn="ctr">
                      <a:solidFill>
                        <a:schemeClr val="accent1"/>
                      </a:solidFill>
                      <a:prstDash val="solid"/>
                      <a:round/>
                      <a:headEnd type="none" w="med" len="med"/>
                      <a:tailEnd type="none" w="med" len="med"/>
                    </a:lnB>
                  </a:tcPr>
                </a:tc>
                <a:tc>
                  <a:txBody>
                    <a:bodyPr/>
                    <a:lstStyle/>
                    <a:p>
                      <a:pPr algn="ctr"/>
                      <a:r>
                        <a:rPr lang="en-US" dirty="0" smtClean="0">
                          <a:solidFill>
                            <a:schemeClr val="tx2"/>
                          </a:solidFill>
                        </a:rPr>
                        <a:t>4:30</a:t>
                      </a:r>
                      <a:endParaRPr lang="en-US" dirty="0">
                        <a:solidFill>
                          <a:schemeClr val="tx2"/>
                        </a:solidFill>
                      </a:endParaRPr>
                    </a:p>
                  </a:txBody>
                  <a:tcPr anchor="ctr">
                    <a:lnB w="38100" cap="flat" cmpd="sng" algn="ctr">
                      <a:solidFill>
                        <a:schemeClr val="accent1"/>
                      </a:solidFill>
                      <a:prstDash val="solid"/>
                      <a:round/>
                      <a:headEnd type="none" w="med" len="med"/>
                      <a:tailEnd type="none" w="med" len="med"/>
                    </a:lnB>
                  </a:tcPr>
                </a:tc>
              </a:tr>
              <a:tr h="506063">
                <a:tc rowSpan="3">
                  <a:txBody>
                    <a:bodyPr/>
                    <a:lstStyle/>
                    <a:p>
                      <a:r>
                        <a:rPr lang="en-US" dirty="0" smtClean="0">
                          <a:solidFill>
                            <a:schemeClr val="tx2"/>
                          </a:solidFill>
                        </a:rPr>
                        <a:t>Math</a:t>
                      </a:r>
                      <a:endParaRPr lang="en-US" dirty="0">
                        <a:solidFill>
                          <a:schemeClr val="tx2"/>
                        </a:solidFill>
                      </a:endParaRPr>
                    </a:p>
                  </a:txBody>
                  <a:tcPr anchor="ctr">
                    <a:lnT w="38100" cap="flat" cmpd="sng" algn="ctr">
                      <a:solidFill>
                        <a:schemeClr val="accent1"/>
                      </a:solidFill>
                      <a:prstDash val="solid"/>
                      <a:round/>
                      <a:headEnd type="none" w="med" len="med"/>
                      <a:tailEnd type="none" w="med" len="med"/>
                    </a:lnT>
                  </a:tcPr>
                </a:tc>
                <a:tc>
                  <a:txBody>
                    <a:bodyPr/>
                    <a:lstStyle/>
                    <a:p>
                      <a:pPr algn="ctr"/>
                      <a:r>
                        <a:rPr lang="en-US" dirty="0" smtClean="0">
                          <a:solidFill>
                            <a:schemeClr val="tx2"/>
                          </a:solidFill>
                        </a:rPr>
                        <a:t>3-5</a:t>
                      </a:r>
                      <a:endParaRPr lang="en-US" dirty="0">
                        <a:solidFill>
                          <a:schemeClr val="tx2"/>
                        </a:solidFill>
                      </a:endParaRPr>
                    </a:p>
                  </a:txBody>
                  <a:tcPr anchor="ctr">
                    <a:lnT w="38100" cap="flat" cmpd="sng" algn="ctr">
                      <a:solidFill>
                        <a:schemeClr val="accent1"/>
                      </a:solidFill>
                      <a:prstDash val="solid"/>
                      <a:round/>
                      <a:headEnd type="none" w="med" len="med"/>
                      <a:tailEnd type="none" w="med" len="med"/>
                    </a:lnT>
                  </a:tcPr>
                </a:tc>
                <a:tc>
                  <a:txBody>
                    <a:bodyPr/>
                    <a:lstStyle/>
                    <a:p>
                      <a:pPr algn="ctr"/>
                      <a:r>
                        <a:rPr lang="en-US" dirty="0" smtClean="0">
                          <a:solidFill>
                            <a:schemeClr val="tx2"/>
                          </a:solidFill>
                        </a:rPr>
                        <a:t>1:30</a:t>
                      </a:r>
                      <a:endParaRPr lang="en-US" dirty="0">
                        <a:solidFill>
                          <a:schemeClr val="tx2"/>
                        </a:solidFill>
                      </a:endParaRPr>
                    </a:p>
                  </a:txBody>
                  <a:tcPr anchor="ctr">
                    <a:lnT w="38100" cap="flat" cmpd="sng" algn="ctr">
                      <a:solidFill>
                        <a:schemeClr val="accent1"/>
                      </a:solidFill>
                      <a:prstDash val="solid"/>
                      <a:round/>
                      <a:headEnd type="none" w="med" len="med"/>
                      <a:tailEnd type="none" w="med" len="med"/>
                    </a:lnT>
                  </a:tcPr>
                </a:tc>
                <a:tc>
                  <a:txBody>
                    <a:bodyPr/>
                    <a:lstStyle/>
                    <a:p>
                      <a:pPr algn="ctr"/>
                      <a:r>
                        <a:rPr lang="en-US" dirty="0" smtClean="0">
                          <a:solidFill>
                            <a:schemeClr val="tx2"/>
                          </a:solidFill>
                        </a:rPr>
                        <a:t>1:00</a:t>
                      </a:r>
                      <a:endParaRPr lang="en-US" dirty="0">
                        <a:solidFill>
                          <a:schemeClr val="tx2"/>
                        </a:solidFill>
                      </a:endParaRPr>
                    </a:p>
                  </a:txBody>
                  <a:tcPr anchor="ctr">
                    <a:lnT w="38100" cap="flat" cmpd="sng" algn="ctr">
                      <a:solidFill>
                        <a:schemeClr val="accent1"/>
                      </a:solidFill>
                      <a:prstDash val="solid"/>
                      <a:round/>
                      <a:headEnd type="none" w="med" len="med"/>
                      <a:tailEnd type="none" w="med" len="med"/>
                    </a:lnT>
                  </a:tcPr>
                </a:tc>
                <a:tc>
                  <a:txBody>
                    <a:bodyPr/>
                    <a:lstStyle/>
                    <a:p>
                      <a:pPr algn="ctr"/>
                      <a:r>
                        <a:rPr lang="en-US" dirty="0" smtClean="0">
                          <a:solidFill>
                            <a:schemeClr val="tx2"/>
                          </a:solidFill>
                        </a:rPr>
                        <a:t>2:30</a:t>
                      </a:r>
                      <a:endParaRPr lang="en-US" dirty="0">
                        <a:solidFill>
                          <a:schemeClr val="tx2"/>
                        </a:solidFill>
                      </a:endParaRPr>
                    </a:p>
                  </a:txBody>
                  <a:tcPr anchor="ctr">
                    <a:lnT w="38100" cap="flat" cmpd="sng" algn="ctr">
                      <a:solidFill>
                        <a:schemeClr val="accent1"/>
                      </a:solidFill>
                      <a:prstDash val="solid"/>
                      <a:round/>
                      <a:headEnd type="none" w="med" len="med"/>
                      <a:tailEnd type="none" w="med" len="med"/>
                    </a:lnT>
                  </a:tcPr>
                </a:tc>
                <a:tc>
                  <a:txBody>
                    <a:bodyPr/>
                    <a:lstStyle/>
                    <a:p>
                      <a:pPr algn="ctr"/>
                      <a:r>
                        <a:rPr lang="en-US" dirty="0" smtClean="0">
                          <a:solidFill>
                            <a:schemeClr val="tx2"/>
                          </a:solidFill>
                        </a:rPr>
                        <a:t>:30</a:t>
                      </a:r>
                      <a:endParaRPr lang="en-US" dirty="0">
                        <a:solidFill>
                          <a:schemeClr val="tx2"/>
                        </a:solidFill>
                      </a:endParaRPr>
                    </a:p>
                  </a:txBody>
                  <a:tcPr anchor="ctr">
                    <a:lnT w="38100" cap="flat" cmpd="sng" algn="ctr">
                      <a:solidFill>
                        <a:schemeClr val="accent1"/>
                      </a:solidFill>
                      <a:prstDash val="solid"/>
                      <a:round/>
                      <a:headEnd type="none" w="med" len="med"/>
                      <a:tailEnd type="none" w="med" len="med"/>
                    </a:lnT>
                  </a:tcPr>
                </a:tc>
                <a:tc>
                  <a:txBody>
                    <a:bodyPr/>
                    <a:lstStyle/>
                    <a:p>
                      <a:pPr algn="ctr"/>
                      <a:r>
                        <a:rPr lang="en-US" dirty="0" smtClean="0">
                          <a:solidFill>
                            <a:schemeClr val="tx2"/>
                          </a:solidFill>
                        </a:rPr>
                        <a:t>3:00</a:t>
                      </a:r>
                      <a:endParaRPr lang="en-US" dirty="0">
                        <a:solidFill>
                          <a:schemeClr val="tx2"/>
                        </a:solidFill>
                      </a:endParaRPr>
                    </a:p>
                  </a:txBody>
                  <a:tcPr anchor="ctr">
                    <a:lnT w="38100" cap="flat" cmpd="sng" algn="ctr">
                      <a:solidFill>
                        <a:schemeClr val="accent1"/>
                      </a:solidFill>
                      <a:prstDash val="solid"/>
                      <a:round/>
                      <a:headEnd type="none" w="med" len="med"/>
                      <a:tailEnd type="none" w="med" len="med"/>
                    </a:lnT>
                  </a:tcPr>
                </a:tc>
              </a:tr>
              <a:tr h="506063">
                <a:tc vMerge="1">
                  <a:txBody>
                    <a:bodyPr/>
                    <a:lstStyle/>
                    <a:p>
                      <a:endParaRPr lang="en-US" dirty="0">
                        <a:solidFill>
                          <a:schemeClr val="tx2"/>
                        </a:solidFill>
                      </a:endParaRPr>
                    </a:p>
                  </a:txBody>
                  <a:tcPr/>
                </a:tc>
                <a:tc>
                  <a:txBody>
                    <a:bodyPr/>
                    <a:lstStyle/>
                    <a:p>
                      <a:pPr algn="ctr"/>
                      <a:r>
                        <a:rPr lang="en-US" dirty="0" smtClean="0">
                          <a:solidFill>
                            <a:schemeClr val="tx2"/>
                          </a:solidFill>
                        </a:rPr>
                        <a:t>6-8</a:t>
                      </a:r>
                      <a:endParaRPr lang="en-US" dirty="0">
                        <a:solidFill>
                          <a:schemeClr val="tx2"/>
                        </a:solidFill>
                      </a:endParaRPr>
                    </a:p>
                  </a:txBody>
                  <a:tcPr anchor="ctr"/>
                </a:tc>
                <a:tc>
                  <a:txBody>
                    <a:bodyPr/>
                    <a:lstStyle/>
                    <a:p>
                      <a:pPr algn="ctr"/>
                      <a:r>
                        <a:rPr lang="en-US" dirty="0" smtClean="0">
                          <a:solidFill>
                            <a:schemeClr val="tx2"/>
                          </a:solidFill>
                        </a:rPr>
                        <a:t>2:00</a:t>
                      </a:r>
                      <a:endParaRPr lang="en-US" dirty="0">
                        <a:solidFill>
                          <a:schemeClr val="tx2"/>
                        </a:solidFill>
                      </a:endParaRPr>
                    </a:p>
                  </a:txBody>
                  <a:tcPr anchor="ctr"/>
                </a:tc>
                <a:tc>
                  <a:txBody>
                    <a:bodyPr/>
                    <a:lstStyle/>
                    <a:p>
                      <a:pPr algn="ctr"/>
                      <a:r>
                        <a:rPr lang="en-US" dirty="0" smtClean="0">
                          <a:solidFill>
                            <a:schemeClr val="tx2"/>
                          </a:solidFill>
                        </a:rPr>
                        <a:t>1:00</a:t>
                      </a:r>
                      <a:endParaRPr lang="en-US" dirty="0">
                        <a:solidFill>
                          <a:schemeClr val="tx2"/>
                        </a:solidFill>
                      </a:endParaRPr>
                    </a:p>
                  </a:txBody>
                  <a:tcPr anchor="ctr"/>
                </a:tc>
                <a:tc>
                  <a:txBody>
                    <a:bodyPr/>
                    <a:lstStyle/>
                    <a:p>
                      <a:pPr algn="ctr"/>
                      <a:r>
                        <a:rPr lang="en-US" dirty="0" smtClean="0">
                          <a:solidFill>
                            <a:schemeClr val="tx2"/>
                          </a:solidFill>
                        </a:rPr>
                        <a:t>3:00</a:t>
                      </a:r>
                      <a:endParaRPr lang="en-US" dirty="0">
                        <a:solidFill>
                          <a:schemeClr val="tx2"/>
                        </a:solidFill>
                      </a:endParaRPr>
                    </a:p>
                  </a:txBody>
                  <a:tcPr anchor="ctr"/>
                </a:tc>
                <a:tc>
                  <a:txBody>
                    <a:bodyPr/>
                    <a:lstStyle/>
                    <a:p>
                      <a:pPr algn="ctr"/>
                      <a:r>
                        <a:rPr lang="en-US" dirty="0" smtClean="0">
                          <a:solidFill>
                            <a:schemeClr val="tx2"/>
                          </a:solidFill>
                        </a:rPr>
                        <a:t>:30</a:t>
                      </a:r>
                      <a:endParaRPr lang="en-US" dirty="0">
                        <a:solidFill>
                          <a:schemeClr val="tx2"/>
                        </a:solidFill>
                      </a:endParaRPr>
                    </a:p>
                  </a:txBody>
                  <a:tcPr anchor="ctr"/>
                </a:tc>
                <a:tc>
                  <a:txBody>
                    <a:bodyPr/>
                    <a:lstStyle/>
                    <a:p>
                      <a:pPr algn="ctr"/>
                      <a:r>
                        <a:rPr lang="en-US" dirty="0" smtClean="0">
                          <a:solidFill>
                            <a:schemeClr val="tx2"/>
                          </a:solidFill>
                        </a:rPr>
                        <a:t>3:30</a:t>
                      </a:r>
                      <a:endParaRPr lang="en-US" dirty="0">
                        <a:solidFill>
                          <a:schemeClr val="tx2"/>
                        </a:solidFill>
                      </a:endParaRPr>
                    </a:p>
                  </a:txBody>
                  <a:tcPr anchor="ctr"/>
                </a:tc>
              </a:tr>
              <a:tr h="506063">
                <a:tc vMerge="1">
                  <a:txBody>
                    <a:bodyPr/>
                    <a:lstStyle/>
                    <a:p>
                      <a:endParaRPr lang="en-US" dirty="0">
                        <a:solidFill>
                          <a:schemeClr val="tx2"/>
                        </a:solidFill>
                      </a:endParaRPr>
                    </a:p>
                  </a:txBody>
                  <a:tcPr/>
                </a:tc>
                <a:tc>
                  <a:txBody>
                    <a:bodyPr/>
                    <a:lstStyle/>
                    <a:p>
                      <a:pPr algn="ctr"/>
                      <a:r>
                        <a:rPr lang="en-US" dirty="0" smtClean="0">
                          <a:solidFill>
                            <a:schemeClr val="tx2"/>
                          </a:solidFill>
                        </a:rPr>
                        <a:t>11</a:t>
                      </a:r>
                      <a:endParaRPr lang="en-US" dirty="0">
                        <a:solidFill>
                          <a:schemeClr val="tx2"/>
                        </a:solidFill>
                      </a:endParaRPr>
                    </a:p>
                  </a:txBody>
                  <a:tcPr anchor="ctr"/>
                </a:tc>
                <a:tc>
                  <a:txBody>
                    <a:bodyPr/>
                    <a:lstStyle/>
                    <a:p>
                      <a:pPr algn="ctr"/>
                      <a:r>
                        <a:rPr lang="en-US" dirty="0" smtClean="0">
                          <a:solidFill>
                            <a:schemeClr val="tx2"/>
                          </a:solidFill>
                        </a:rPr>
                        <a:t>2:00</a:t>
                      </a:r>
                      <a:endParaRPr lang="en-US" dirty="0">
                        <a:solidFill>
                          <a:schemeClr val="tx2"/>
                        </a:solidFill>
                      </a:endParaRPr>
                    </a:p>
                  </a:txBody>
                  <a:tcPr anchor="ctr"/>
                </a:tc>
                <a:tc>
                  <a:txBody>
                    <a:bodyPr/>
                    <a:lstStyle/>
                    <a:p>
                      <a:pPr algn="ctr"/>
                      <a:r>
                        <a:rPr lang="en-US" dirty="0" smtClean="0">
                          <a:solidFill>
                            <a:schemeClr val="tx2"/>
                          </a:solidFill>
                        </a:rPr>
                        <a:t>1:30</a:t>
                      </a:r>
                      <a:endParaRPr lang="en-US" dirty="0">
                        <a:solidFill>
                          <a:schemeClr val="tx2"/>
                        </a:solidFill>
                      </a:endParaRPr>
                    </a:p>
                  </a:txBody>
                  <a:tcPr anchor="ctr"/>
                </a:tc>
                <a:tc>
                  <a:txBody>
                    <a:bodyPr/>
                    <a:lstStyle/>
                    <a:p>
                      <a:pPr algn="ctr"/>
                      <a:r>
                        <a:rPr lang="en-US" dirty="0" smtClean="0">
                          <a:solidFill>
                            <a:schemeClr val="tx2"/>
                          </a:solidFill>
                        </a:rPr>
                        <a:t>3:30</a:t>
                      </a:r>
                      <a:endParaRPr lang="en-US" dirty="0">
                        <a:solidFill>
                          <a:schemeClr val="tx2"/>
                        </a:solidFill>
                      </a:endParaRPr>
                    </a:p>
                  </a:txBody>
                  <a:tcPr anchor="ctr"/>
                </a:tc>
                <a:tc>
                  <a:txBody>
                    <a:bodyPr/>
                    <a:lstStyle/>
                    <a:p>
                      <a:pPr algn="ctr"/>
                      <a:r>
                        <a:rPr lang="en-US" dirty="0" smtClean="0">
                          <a:solidFill>
                            <a:schemeClr val="tx2"/>
                          </a:solidFill>
                        </a:rPr>
                        <a:t>:30</a:t>
                      </a:r>
                      <a:endParaRPr lang="en-US" dirty="0">
                        <a:solidFill>
                          <a:schemeClr val="tx2"/>
                        </a:solidFill>
                      </a:endParaRPr>
                    </a:p>
                  </a:txBody>
                  <a:tcPr anchor="ctr"/>
                </a:tc>
                <a:tc>
                  <a:txBody>
                    <a:bodyPr/>
                    <a:lstStyle/>
                    <a:p>
                      <a:pPr algn="ctr"/>
                      <a:r>
                        <a:rPr lang="en-US" dirty="0" smtClean="0">
                          <a:solidFill>
                            <a:schemeClr val="tx2"/>
                          </a:solidFill>
                        </a:rPr>
                        <a:t>4:00</a:t>
                      </a:r>
                      <a:endParaRPr lang="en-US" dirty="0">
                        <a:solidFill>
                          <a:schemeClr val="tx2"/>
                        </a:solidFill>
                      </a:endParaRPr>
                    </a:p>
                  </a:txBody>
                  <a:tcPr anchor="ctr"/>
                </a:tc>
              </a:tr>
            </a:tbl>
          </a:graphicData>
        </a:graphic>
      </p:graphicFrame>
      <p:sp>
        <p:nvSpPr>
          <p:cNvPr id="6" name="TextBox 5"/>
          <p:cNvSpPr txBox="1"/>
          <p:nvPr/>
        </p:nvSpPr>
        <p:spPr>
          <a:xfrm>
            <a:off x="259307" y="6045958"/>
            <a:ext cx="6564574" cy="369332"/>
          </a:xfrm>
          <a:prstGeom prst="rect">
            <a:avLst/>
          </a:prstGeom>
          <a:noFill/>
        </p:spPr>
        <p:txBody>
          <a:bodyPr wrap="square" rtlCol="0">
            <a:spAutoFit/>
          </a:bodyPr>
          <a:lstStyle/>
          <a:p>
            <a:r>
              <a:rPr lang="en-US" dirty="0" smtClean="0">
                <a:solidFill>
                  <a:schemeClr val="tx2"/>
                </a:solidFill>
              </a:rPr>
              <a:t>The testing window is the final 12 weeks of the academic year.</a:t>
            </a:r>
            <a:endParaRPr lang="en-US" dirty="0">
              <a:solidFill>
                <a:schemeClr val="tx2"/>
              </a:solidFill>
            </a:endParaRPr>
          </a:p>
        </p:txBody>
      </p:sp>
    </p:spTree>
    <p:extLst>
      <p:ext uri="{BB962C8B-B14F-4D97-AF65-F5344CB8AC3E}">
        <p14:creationId xmlns:p14="http://schemas.microsoft.com/office/powerpoint/2010/main" val="17663945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4308"/>
          </a:xfrm>
        </p:spPr>
        <p:txBody>
          <a:bodyPr/>
          <a:lstStyle/>
          <a:p>
            <a:r>
              <a:rPr lang="en-US" dirty="0" smtClean="0"/>
              <a:t>Interim &amp; Formative Assessment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33333981"/>
              </p:ext>
            </p:extLst>
          </p:nvPr>
        </p:nvGraphicFramePr>
        <p:xfrm>
          <a:off x="457200" y="1065993"/>
          <a:ext cx="8229600" cy="49911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013846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49808" y="1934763"/>
            <a:ext cx="8110728" cy="672891"/>
          </a:xfrm>
        </p:spPr>
        <p:txBody>
          <a:bodyPr/>
          <a:lstStyle/>
          <a:p>
            <a:r>
              <a:rPr lang="en-US" dirty="0" smtClean="0"/>
              <a:t>Assessment System Development</a:t>
            </a:r>
            <a:endParaRPr lang="en-US" dirty="0"/>
          </a:p>
        </p:txBody>
      </p:sp>
    </p:spTree>
    <p:extLst>
      <p:ext uri="{BB962C8B-B14F-4D97-AF65-F5344CB8AC3E}">
        <p14:creationId xmlns:p14="http://schemas.microsoft.com/office/powerpoint/2010/main" val="16996287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Pilot Testing  &amp; Practice Test</a:t>
            </a:r>
            <a:endParaRPr lang="en-US" dirty="0"/>
          </a:p>
        </p:txBody>
      </p:sp>
      <p:sp>
        <p:nvSpPr>
          <p:cNvPr id="3" name="Content Placeholder 2"/>
          <p:cNvSpPr>
            <a:spLocks noGrp="1"/>
          </p:cNvSpPr>
          <p:nvPr>
            <p:ph idx="1"/>
          </p:nvPr>
        </p:nvSpPr>
        <p:spPr>
          <a:xfrm>
            <a:off x="457200" y="978794"/>
            <a:ext cx="8229600" cy="5561706"/>
          </a:xfrm>
        </p:spPr>
        <p:txBody>
          <a:bodyPr>
            <a:noAutofit/>
          </a:bodyPr>
          <a:lstStyle/>
          <a:p>
            <a:r>
              <a:rPr lang="en-US" sz="2400" dirty="0" smtClean="0">
                <a:solidFill>
                  <a:schemeClr val="tx2"/>
                </a:solidFill>
                <a:latin typeface="Franklin Gothic Book" pitchFamily="34" charset="0"/>
                <a:cs typeface="+mn-cs"/>
              </a:rPr>
              <a:t>Pilot Test held February </a:t>
            </a:r>
            <a:r>
              <a:rPr lang="en-US" sz="2400" dirty="0">
                <a:solidFill>
                  <a:schemeClr val="tx2"/>
                </a:solidFill>
                <a:latin typeface="Franklin Gothic Book" pitchFamily="34" charset="0"/>
                <a:cs typeface="+mn-cs"/>
              </a:rPr>
              <a:t>20 to May 24, 2013</a:t>
            </a:r>
          </a:p>
          <a:p>
            <a:pPr marL="909638" lvl="2" indent="-446088">
              <a:buClr>
                <a:schemeClr val="accent4"/>
              </a:buClr>
              <a:buFont typeface="Wingdings" charset="2"/>
              <a:buChar char="ü"/>
            </a:pPr>
            <a:r>
              <a:rPr lang="en-US" sz="2000" dirty="0">
                <a:solidFill>
                  <a:schemeClr val="tx2"/>
                </a:solidFill>
                <a:latin typeface="Franklin Gothic Book" pitchFamily="34" charset="0"/>
              </a:rPr>
              <a:t>5,200 schools volunteered to test ~1 million students</a:t>
            </a:r>
          </a:p>
          <a:p>
            <a:pPr marL="909638" lvl="2" indent="-446088">
              <a:buClr>
                <a:schemeClr val="accent4"/>
              </a:buClr>
              <a:buFont typeface="Wingdings" charset="2"/>
              <a:buChar char="ü"/>
            </a:pPr>
            <a:r>
              <a:rPr lang="en-US" sz="2000" dirty="0">
                <a:solidFill>
                  <a:schemeClr val="tx2"/>
                </a:solidFill>
                <a:latin typeface="Franklin Gothic Book" pitchFamily="34" charset="0"/>
              </a:rPr>
              <a:t>Purpose: Evaluate first 5,000 items &amp; </a:t>
            </a:r>
            <a:r>
              <a:rPr lang="en-US" sz="2000" dirty="0" smtClean="0">
                <a:solidFill>
                  <a:schemeClr val="tx2"/>
                </a:solidFill>
                <a:latin typeface="Franklin Gothic Book" pitchFamily="34" charset="0"/>
              </a:rPr>
              <a:t>tasks</a:t>
            </a:r>
            <a:endParaRPr lang="en-US" sz="2000" dirty="0">
              <a:solidFill>
                <a:schemeClr val="tx2"/>
              </a:solidFill>
              <a:latin typeface="Franklin Gothic Book" pitchFamily="34" charset="0"/>
            </a:endParaRPr>
          </a:p>
          <a:p>
            <a:pPr marL="457200" lvl="1" indent="-457200">
              <a:buClr>
                <a:srgbClr val="299D37"/>
              </a:buClr>
              <a:buSzPct val="150000"/>
              <a:buFont typeface="Arial"/>
              <a:buChar char="•"/>
            </a:pPr>
            <a:r>
              <a:rPr lang="en-US" sz="2400" dirty="0" smtClean="0">
                <a:solidFill>
                  <a:schemeClr val="tx2"/>
                </a:solidFill>
                <a:latin typeface="Franklin Gothic Book" pitchFamily="34" charset="0"/>
              </a:rPr>
              <a:t>Open </a:t>
            </a:r>
            <a:r>
              <a:rPr lang="en-US" sz="2400" dirty="0">
                <a:solidFill>
                  <a:schemeClr val="tx2"/>
                </a:solidFill>
                <a:latin typeface="Franklin Gothic Book" pitchFamily="34" charset="0"/>
              </a:rPr>
              <a:t>access Practice </a:t>
            </a:r>
            <a:r>
              <a:rPr lang="en-US" sz="2400" dirty="0" smtClean="0">
                <a:solidFill>
                  <a:schemeClr val="tx2"/>
                </a:solidFill>
                <a:latin typeface="Franklin Gothic Book" pitchFamily="34" charset="0"/>
              </a:rPr>
              <a:t>Tests </a:t>
            </a:r>
            <a:r>
              <a:rPr lang="en-US" sz="2400" dirty="0">
                <a:solidFill>
                  <a:schemeClr val="tx2"/>
                </a:solidFill>
                <a:latin typeface="Franklin Gothic Book" pitchFamily="34" charset="0"/>
              </a:rPr>
              <a:t>available </a:t>
            </a:r>
            <a:r>
              <a:rPr lang="en-US" sz="2400" dirty="0" smtClean="0">
                <a:solidFill>
                  <a:schemeClr val="tx2"/>
                </a:solidFill>
                <a:latin typeface="Franklin Gothic Book" pitchFamily="34" charset="0"/>
              </a:rPr>
              <a:t>now!</a:t>
            </a:r>
          </a:p>
          <a:p>
            <a:pPr marL="909638" lvl="2" indent="-446088">
              <a:buClr>
                <a:schemeClr val="accent4"/>
              </a:buClr>
              <a:buSzPct val="100000"/>
              <a:buFont typeface="Wingdings" charset="2"/>
              <a:buChar char="ü"/>
              <a:tabLst>
                <a:tab pos="1139825" algn="l"/>
              </a:tabLst>
            </a:pPr>
            <a:r>
              <a:rPr lang="en-US" sz="2000" dirty="0">
                <a:solidFill>
                  <a:schemeClr val="tx2"/>
                </a:solidFill>
                <a:latin typeface="Franklin Gothic Book" pitchFamily="34" charset="0"/>
              </a:rPr>
              <a:t>Both subject areas, grades </a:t>
            </a:r>
            <a:r>
              <a:rPr lang="en-US" sz="2000" dirty="0" smtClean="0">
                <a:solidFill>
                  <a:schemeClr val="tx2"/>
                </a:solidFill>
                <a:latin typeface="Franklin Gothic Book" pitchFamily="34" charset="0"/>
              </a:rPr>
              <a:t>3 through 8 </a:t>
            </a:r>
            <a:r>
              <a:rPr lang="en-US" sz="2000" dirty="0">
                <a:solidFill>
                  <a:schemeClr val="tx2"/>
                </a:solidFill>
                <a:latin typeface="Franklin Gothic Book" pitchFamily="34" charset="0"/>
              </a:rPr>
              <a:t>and 11</a:t>
            </a:r>
          </a:p>
          <a:p>
            <a:pPr marL="909638" lvl="2" indent="-446088">
              <a:buClr>
                <a:schemeClr val="accent4"/>
              </a:buClr>
              <a:buSzPct val="100000"/>
              <a:buFont typeface="Wingdings" charset="2"/>
              <a:buChar char="ü"/>
              <a:tabLst>
                <a:tab pos="1139825" algn="l"/>
              </a:tabLst>
            </a:pPr>
            <a:r>
              <a:rPr lang="en-US" sz="2000" dirty="0">
                <a:solidFill>
                  <a:schemeClr val="tx2"/>
                </a:solidFill>
                <a:latin typeface="Franklin Gothic Book" pitchFamily="34" charset="0"/>
              </a:rPr>
              <a:t>Approx. 23 items &amp; 1 performance task in </a:t>
            </a:r>
            <a:r>
              <a:rPr lang="en-US" sz="2000" dirty="0" smtClean="0">
                <a:solidFill>
                  <a:schemeClr val="tx2"/>
                </a:solidFill>
                <a:latin typeface="Franklin Gothic Book" pitchFamily="34" charset="0"/>
              </a:rPr>
              <a:t>ELA  </a:t>
            </a:r>
          </a:p>
          <a:p>
            <a:pPr marL="909638" lvl="2" indent="-446088">
              <a:buClr>
                <a:schemeClr val="accent4"/>
              </a:buClr>
              <a:buSzPct val="100000"/>
              <a:buFont typeface="Wingdings" charset="2"/>
              <a:buChar char="ü"/>
              <a:tabLst>
                <a:tab pos="1139825" algn="l"/>
              </a:tabLst>
            </a:pPr>
            <a:r>
              <a:rPr lang="en-US" sz="2000" dirty="0" smtClean="0">
                <a:solidFill>
                  <a:schemeClr val="tx2"/>
                </a:solidFill>
                <a:latin typeface="Franklin Gothic Book" pitchFamily="34" charset="0"/>
              </a:rPr>
              <a:t>Uses same software as operational test</a:t>
            </a:r>
          </a:p>
          <a:p>
            <a:pPr marL="909638" lvl="2" indent="-446088">
              <a:buClr>
                <a:schemeClr val="accent4"/>
              </a:buClr>
              <a:buSzPct val="100000"/>
              <a:buFont typeface="Wingdings" charset="2"/>
              <a:buChar char="ü"/>
              <a:tabLst>
                <a:tab pos="1139825" algn="l"/>
              </a:tabLst>
            </a:pPr>
            <a:r>
              <a:rPr lang="en-US" sz="2000" dirty="0" smtClean="0">
                <a:solidFill>
                  <a:schemeClr val="tx2"/>
                </a:solidFill>
                <a:latin typeface="Franklin Gothic Book" pitchFamily="34" charset="0"/>
              </a:rPr>
              <a:t>Features refreshable </a:t>
            </a:r>
            <a:r>
              <a:rPr lang="en-US" sz="2000" dirty="0">
                <a:solidFill>
                  <a:schemeClr val="tx2"/>
                </a:solidFill>
                <a:latin typeface="Franklin Gothic Book" pitchFamily="34" charset="0"/>
              </a:rPr>
              <a:t>B</a:t>
            </a:r>
            <a:r>
              <a:rPr lang="en-US" sz="2000" dirty="0" smtClean="0">
                <a:solidFill>
                  <a:schemeClr val="tx2"/>
                </a:solidFill>
                <a:latin typeface="Franklin Gothic Book" pitchFamily="34" charset="0"/>
              </a:rPr>
              <a:t>raille , pop-up Spanish glossary, and other accessibility/accommodation tools</a:t>
            </a:r>
          </a:p>
          <a:p>
            <a:pPr marL="457200" lvl="1" indent="-457200">
              <a:buClr>
                <a:srgbClr val="299D37"/>
              </a:buClr>
              <a:buSzPct val="150000"/>
              <a:buFont typeface="Arial"/>
              <a:buChar char="•"/>
              <a:tabLst>
                <a:tab pos="1139825" algn="l"/>
              </a:tabLst>
            </a:pPr>
            <a:r>
              <a:rPr lang="en-US" sz="2400" dirty="0">
                <a:solidFill>
                  <a:schemeClr val="tx2"/>
                </a:solidFill>
                <a:latin typeface="Franklin Gothic Book" pitchFamily="34" charset="0"/>
              </a:rPr>
              <a:t>Enhancements by </a:t>
            </a:r>
            <a:r>
              <a:rPr lang="en-US" sz="2400" dirty="0" smtClean="0">
                <a:solidFill>
                  <a:schemeClr val="tx2"/>
                </a:solidFill>
                <a:latin typeface="Franklin Gothic Book" pitchFamily="34" charset="0"/>
              </a:rPr>
              <a:t>this Fall</a:t>
            </a:r>
            <a:r>
              <a:rPr lang="en-US" sz="2400" dirty="0">
                <a:solidFill>
                  <a:schemeClr val="tx2"/>
                </a:solidFill>
                <a:latin typeface="Franklin Gothic Book" pitchFamily="34" charset="0"/>
              </a:rPr>
              <a:t>:</a:t>
            </a:r>
          </a:p>
          <a:p>
            <a:pPr marL="909638" lvl="2" indent="-446088">
              <a:buClr>
                <a:schemeClr val="accent4"/>
              </a:buClr>
              <a:buSzPct val="100000"/>
              <a:buFont typeface="Wingdings" charset="2"/>
              <a:buChar char="ü"/>
              <a:tabLst>
                <a:tab pos="1139825" algn="l"/>
              </a:tabLst>
            </a:pPr>
            <a:r>
              <a:rPr lang="en-US" sz="2000" dirty="0" smtClean="0">
                <a:solidFill>
                  <a:schemeClr val="tx2"/>
                </a:solidFill>
                <a:latin typeface="Franklin Gothic Book" pitchFamily="34" charset="0"/>
              </a:rPr>
              <a:t>Performance tasks for math</a:t>
            </a:r>
          </a:p>
          <a:p>
            <a:pPr marL="909638" lvl="2" indent="-446088">
              <a:buClr>
                <a:schemeClr val="accent4"/>
              </a:buClr>
              <a:buSzPct val="100000"/>
              <a:buFont typeface="Wingdings" charset="2"/>
              <a:buChar char="ü"/>
              <a:tabLst>
                <a:tab pos="1139825" algn="l"/>
              </a:tabLst>
            </a:pPr>
            <a:r>
              <a:rPr lang="en-US" sz="2000" dirty="0" smtClean="0">
                <a:solidFill>
                  <a:schemeClr val="tx2"/>
                </a:solidFill>
                <a:latin typeface="Franklin Gothic Book" pitchFamily="34" charset="0"/>
              </a:rPr>
              <a:t>ELA classroom-based activities</a:t>
            </a:r>
          </a:p>
          <a:p>
            <a:pPr marL="909638" lvl="2" indent="-446088">
              <a:buClr>
                <a:schemeClr val="accent4"/>
              </a:buClr>
              <a:buSzPct val="100000"/>
              <a:buFont typeface="Wingdings" charset="2"/>
              <a:buChar char="ü"/>
              <a:tabLst>
                <a:tab pos="1139825" algn="l"/>
              </a:tabLst>
            </a:pPr>
            <a:r>
              <a:rPr lang="en-US" sz="2000" dirty="0">
                <a:solidFill>
                  <a:schemeClr val="tx2"/>
                </a:solidFill>
                <a:latin typeface="Franklin Gothic Book" pitchFamily="34" charset="0"/>
              </a:rPr>
              <a:t>ASL translation and other accommodation tools</a:t>
            </a:r>
          </a:p>
          <a:p>
            <a:pPr marL="909638" lvl="2" indent="-446088">
              <a:buClr>
                <a:schemeClr val="accent4"/>
              </a:buClr>
              <a:buSzPct val="100000"/>
              <a:buFont typeface="Wingdings" charset="2"/>
              <a:buChar char="ü"/>
              <a:tabLst>
                <a:tab pos="1139825" algn="l"/>
              </a:tabLst>
            </a:pPr>
            <a:r>
              <a:rPr lang="en-US" sz="2000" dirty="0" smtClean="0">
                <a:solidFill>
                  <a:schemeClr val="tx2"/>
                </a:solidFill>
                <a:latin typeface="Franklin Gothic Book" pitchFamily="34" charset="0"/>
              </a:rPr>
              <a:t>Scoring rubrics </a:t>
            </a:r>
          </a:p>
        </p:txBody>
      </p:sp>
    </p:spTree>
    <p:extLst>
      <p:ext uri="{BB962C8B-B14F-4D97-AF65-F5344CB8AC3E}">
        <p14:creationId xmlns:p14="http://schemas.microsoft.com/office/powerpoint/2010/main" val="3031557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Field Test &amp;Standard Setting</a:t>
            </a:r>
            <a:endParaRPr lang="en-US" dirty="0"/>
          </a:p>
        </p:txBody>
      </p:sp>
      <p:sp>
        <p:nvSpPr>
          <p:cNvPr id="3" name="Content Placeholder 2"/>
          <p:cNvSpPr>
            <a:spLocks noGrp="1"/>
          </p:cNvSpPr>
          <p:nvPr>
            <p:ph idx="1"/>
          </p:nvPr>
        </p:nvSpPr>
        <p:spPr>
          <a:xfrm>
            <a:off x="457200" y="1223494"/>
            <a:ext cx="8229600" cy="4958366"/>
          </a:xfrm>
        </p:spPr>
        <p:txBody>
          <a:bodyPr>
            <a:noAutofit/>
          </a:bodyPr>
          <a:lstStyle/>
          <a:p>
            <a:pPr>
              <a:spcBef>
                <a:spcPts val="1200"/>
              </a:spcBef>
            </a:pPr>
            <a:r>
              <a:rPr lang="en-US" sz="2400" dirty="0">
                <a:solidFill>
                  <a:schemeClr val="tx2"/>
                </a:solidFill>
              </a:rPr>
              <a:t>Field test in Spring 2014 will </a:t>
            </a:r>
            <a:r>
              <a:rPr lang="en-US" sz="2400" dirty="0" smtClean="0">
                <a:solidFill>
                  <a:schemeClr val="tx2"/>
                </a:solidFill>
              </a:rPr>
              <a:t>target 2 </a:t>
            </a:r>
            <a:r>
              <a:rPr lang="en-US" sz="2400" dirty="0">
                <a:solidFill>
                  <a:schemeClr val="tx2"/>
                </a:solidFill>
              </a:rPr>
              <a:t>million </a:t>
            </a:r>
            <a:r>
              <a:rPr lang="en-US" sz="2400" dirty="0" smtClean="0">
                <a:solidFill>
                  <a:schemeClr val="tx2"/>
                </a:solidFill>
              </a:rPr>
              <a:t>students — roughly 20% of eligible students in each state</a:t>
            </a:r>
            <a:endParaRPr lang="en-US" sz="2400" dirty="0">
              <a:solidFill>
                <a:schemeClr val="tx2"/>
              </a:solidFill>
            </a:endParaRPr>
          </a:p>
          <a:p>
            <a:pPr>
              <a:spcBef>
                <a:spcPts val="1200"/>
              </a:spcBef>
            </a:pPr>
            <a:r>
              <a:rPr lang="en-US" sz="2400" smtClean="0">
                <a:solidFill>
                  <a:schemeClr val="tx2"/>
                </a:solidFill>
              </a:rPr>
              <a:t>Educator </a:t>
            </a:r>
            <a:r>
              <a:rPr lang="en-US" sz="2400" dirty="0" smtClean="0">
                <a:solidFill>
                  <a:schemeClr val="tx2"/>
                </a:solidFill>
              </a:rPr>
              <a:t>recruitment has begun for item authoring and review as well as range-finding (1,000 K-12 teachers and higher education faculty will participate).</a:t>
            </a:r>
          </a:p>
          <a:p>
            <a:pPr>
              <a:spcBef>
                <a:spcPts val="1200"/>
              </a:spcBef>
            </a:pPr>
            <a:r>
              <a:rPr lang="en-US" sz="2400" dirty="0" smtClean="0">
                <a:solidFill>
                  <a:schemeClr val="tx2"/>
                </a:solidFill>
              </a:rPr>
              <a:t>Standard-setting will occur after field test (summer 2014).  </a:t>
            </a:r>
          </a:p>
          <a:p>
            <a:pPr marL="909638" lvl="2" indent="-446088">
              <a:buClr>
                <a:schemeClr val="accent4"/>
              </a:buClr>
              <a:buFont typeface="Wingdings" charset="2"/>
              <a:buChar char="ü"/>
            </a:pPr>
            <a:r>
              <a:rPr lang="en-US" dirty="0">
                <a:solidFill>
                  <a:schemeClr val="tx2"/>
                </a:solidFill>
              </a:rPr>
              <a:t>In addition to traditional workshop, Smarter Balanced will invite broad stakeholder involvement.</a:t>
            </a:r>
          </a:p>
          <a:p>
            <a:pPr marL="909638" lvl="2" indent="-446088">
              <a:buClr>
                <a:schemeClr val="accent4"/>
              </a:buClr>
              <a:buFont typeface="Wingdings" charset="2"/>
              <a:buChar char="ü"/>
            </a:pPr>
            <a:r>
              <a:rPr lang="en-US" dirty="0">
                <a:solidFill>
                  <a:schemeClr val="tx2"/>
                </a:solidFill>
              </a:rPr>
              <a:t>Stakeholders can review items and make their own cut score </a:t>
            </a:r>
            <a:r>
              <a:rPr lang="en-US" dirty="0" smtClean="0">
                <a:solidFill>
                  <a:schemeClr val="tx2"/>
                </a:solidFill>
              </a:rPr>
              <a:t>recommendations.</a:t>
            </a:r>
            <a:endParaRPr lang="en-US" dirty="0">
              <a:solidFill>
                <a:schemeClr val="tx2"/>
              </a:solidFill>
            </a:endParaRPr>
          </a:p>
          <a:p>
            <a:pPr marL="909638" lvl="2" indent="-446088">
              <a:buClr>
                <a:schemeClr val="accent4"/>
              </a:buClr>
              <a:buFont typeface="Wingdings" charset="2"/>
              <a:buChar char="ü"/>
            </a:pPr>
            <a:r>
              <a:rPr lang="en-US" dirty="0">
                <a:solidFill>
                  <a:schemeClr val="tx2"/>
                </a:solidFill>
              </a:rPr>
              <a:t>Crowd-sourced data will </a:t>
            </a:r>
            <a:r>
              <a:rPr lang="en-US" dirty="0" smtClean="0">
                <a:solidFill>
                  <a:schemeClr val="tx2"/>
                </a:solidFill>
              </a:rPr>
              <a:t>inform </a:t>
            </a:r>
            <a:r>
              <a:rPr lang="en-US" dirty="0">
                <a:solidFill>
                  <a:schemeClr val="tx2"/>
                </a:solidFill>
              </a:rPr>
              <a:t>standard-setting workshop.</a:t>
            </a:r>
          </a:p>
        </p:txBody>
      </p:sp>
    </p:spTree>
    <p:extLst>
      <p:ext uri="{BB962C8B-B14F-4D97-AF65-F5344CB8AC3E}">
        <p14:creationId xmlns:p14="http://schemas.microsoft.com/office/powerpoint/2010/main" val="2190956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Technology Requirements Responsive to School Needs</a:t>
            </a:r>
          </a:p>
        </p:txBody>
      </p:sp>
      <p:sp>
        <p:nvSpPr>
          <p:cNvPr id="3" name="Content Placeholder 2"/>
          <p:cNvSpPr>
            <a:spLocks noGrp="1"/>
          </p:cNvSpPr>
          <p:nvPr>
            <p:ph idx="1"/>
          </p:nvPr>
        </p:nvSpPr>
        <p:spPr>
          <a:xfrm>
            <a:off x="457200" y="1404438"/>
            <a:ext cx="8229600" cy="5169767"/>
          </a:xfrm>
        </p:spPr>
        <p:txBody>
          <a:bodyPr>
            <a:normAutofit lnSpcReduction="10000"/>
          </a:bodyPr>
          <a:lstStyle/>
          <a:p>
            <a:pPr>
              <a:lnSpc>
                <a:spcPct val="100000"/>
              </a:lnSpc>
            </a:pPr>
            <a:r>
              <a:rPr lang="en-US" sz="2400" dirty="0" smtClean="0">
                <a:solidFill>
                  <a:schemeClr val="tx2"/>
                </a:solidFill>
              </a:rPr>
              <a:t>Online “Readiness Tool” allows </a:t>
            </a:r>
            <a:r>
              <a:rPr lang="en-US" sz="2400" dirty="0">
                <a:solidFill>
                  <a:schemeClr val="tx2"/>
                </a:solidFill>
              </a:rPr>
              <a:t>s</a:t>
            </a:r>
            <a:r>
              <a:rPr lang="en-US" sz="2400" dirty="0" smtClean="0">
                <a:solidFill>
                  <a:schemeClr val="tx2"/>
                </a:solidFill>
              </a:rPr>
              <a:t>chools </a:t>
            </a:r>
            <a:r>
              <a:rPr lang="en-US" sz="2400" dirty="0">
                <a:solidFill>
                  <a:schemeClr val="tx2"/>
                </a:solidFill>
              </a:rPr>
              <a:t>and districts </a:t>
            </a:r>
            <a:r>
              <a:rPr lang="en-US" sz="2400" dirty="0" smtClean="0">
                <a:solidFill>
                  <a:schemeClr val="tx2"/>
                </a:solidFill>
              </a:rPr>
              <a:t>to evaluate </a:t>
            </a:r>
            <a:r>
              <a:rPr lang="en-US" sz="2400" dirty="0">
                <a:solidFill>
                  <a:schemeClr val="tx2"/>
                </a:solidFill>
              </a:rPr>
              <a:t>technology readiness</a:t>
            </a:r>
            <a:endParaRPr lang="en-US" dirty="0">
              <a:solidFill>
                <a:schemeClr val="tx2"/>
              </a:solidFill>
            </a:endParaRPr>
          </a:p>
          <a:p>
            <a:pPr>
              <a:lnSpc>
                <a:spcPct val="100000"/>
              </a:lnSpc>
            </a:pPr>
            <a:r>
              <a:rPr lang="en-US" sz="2400" dirty="0">
                <a:solidFill>
                  <a:schemeClr val="tx2"/>
                </a:solidFill>
              </a:rPr>
              <a:t>Summary reports available </a:t>
            </a:r>
            <a:r>
              <a:rPr lang="en-US" sz="2400" dirty="0" smtClean="0">
                <a:solidFill>
                  <a:schemeClr val="tx2"/>
                </a:solidFill>
              </a:rPr>
              <a:t>for schools, districts, states </a:t>
            </a:r>
          </a:p>
          <a:p>
            <a:pPr>
              <a:lnSpc>
                <a:spcPct val="100000"/>
              </a:lnSpc>
            </a:pPr>
            <a:r>
              <a:rPr lang="en-US" sz="2400" dirty="0" smtClean="0">
                <a:solidFill>
                  <a:schemeClr val="tx2"/>
                </a:solidFill>
              </a:rPr>
              <a:t>Standards have been established for new and existing hardware</a:t>
            </a:r>
          </a:p>
          <a:p>
            <a:pPr>
              <a:lnSpc>
                <a:spcPct val="100000"/>
              </a:lnSpc>
            </a:pPr>
            <a:r>
              <a:rPr lang="en-US" sz="2400" dirty="0" smtClean="0">
                <a:solidFill>
                  <a:schemeClr val="tx2"/>
                </a:solidFill>
              </a:rPr>
              <a:t>Schools do NOT need one-to-one computers</a:t>
            </a:r>
          </a:p>
          <a:p>
            <a:pPr marL="909638" lvl="2" indent="-446088">
              <a:buClr>
                <a:schemeClr val="accent4"/>
              </a:buClr>
              <a:buFont typeface="Wingdings" charset="2"/>
              <a:buChar char="ü"/>
            </a:pPr>
            <a:r>
              <a:rPr lang="en-US" dirty="0">
                <a:solidFill>
                  <a:schemeClr val="tx2"/>
                </a:solidFill>
              </a:rPr>
              <a:t>Technology standards have been established to maximize access to online testing  </a:t>
            </a:r>
            <a:r>
              <a:rPr lang="en-US" dirty="0" smtClean="0">
                <a:solidFill>
                  <a:schemeClr val="tx2"/>
                </a:solidFill>
              </a:rPr>
              <a:t>(support for older machines and operating systems, small file size to reduce bandwidth requirements)</a:t>
            </a:r>
          </a:p>
          <a:p>
            <a:pPr marL="909638" lvl="2" indent="-446088">
              <a:buClr>
                <a:schemeClr val="accent4"/>
              </a:buClr>
              <a:buFont typeface="Wingdings" charset="2"/>
              <a:buChar char="ü"/>
            </a:pPr>
            <a:r>
              <a:rPr lang="en-US" dirty="0" smtClean="0">
                <a:solidFill>
                  <a:schemeClr val="tx2"/>
                </a:solidFill>
              </a:rPr>
              <a:t>School with 600 students could test online with a single 30-computer lab</a:t>
            </a:r>
            <a:endParaRPr lang="en-US" dirty="0">
              <a:solidFill>
                <a:schemeClr val="tx2"/>
              </a:solidFill>
            </a:endParaRPr>
          </a:p>
          <a:p>
            <a:r>
              <a:rPr lang="en-US" sz="2400" dirty="0">
                <a:solidFill>
                  <a:schemeClr val="tx2"/>
                </a:solidFill>
              </a:rPr>
              <a:t>Pencil-and-paper option available for three-year </a:t>
            </a:r>
            <a:r>
              <a:rPr lang="en-US" sz="2400" dirty="0" smtClean="0">
                <a:solidFill>
                  <a:schemeClr val="tx2"/>
                </a:solidFill>
              </a:rPr>
              <a:t>transition period</a:t>
            </a:r>
          </a:p>
        </p:txBody>
      </p:sp>
    </p:spTree>
    <p:extLst>
      <p:ext uri="{BB962C8B-B14F-4D97-AF65-F5344CB8AC3E}">
        <p14:creationId xmlns:p14="http://schemas.microsoft.com/office/powerpoint/2010/main" val="40682459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2">
                    <a:lumMod val="75000"/>
                  </a:schemeClr>
                </a:solidFill>
              </a:rPr>
              <a:t>Anticipating </a:t>
            </a:r>
            <a:r>
              <a:rPr lang="en-US" dirty="0">
                <a:solidFill>
                  <a:schemeClr val="bg2">
                    <a:lumMod val="75000"/>
                  </a:schemeClr>
                </a:solidFill>
              </a:rPr>
              <a:t>and </a:t>
            </a:r>
            <a:r>
              <a:rPr lang="en-US" dirty="0" smtClean="0">
                <a:solidFill>
                  <a:schemeClr val="bg2">
                    <a:lumMod val="75000"/>
                  </a:schemeClr>
                </a:solidFill>
              </a:rPr>
              <a:t>Managing Costs</a:t>
            </a:r>
            <a:r>
              <a:rPr lang="en-US" dirty="0">
                <a:solidFill>
                  <a:schemeClr val="bg2"/>
                </a:solidFill>
              </a:rPr>
              <a:t/>
            </a:r>
            <a:br>
              <a:rPr lang="en-US" dirty="0">
                <a:solidFill>
                  <a:schemeClr val="bg2"/>
                </a:solidFill>
              </a:rPr>
            </a:br>
            <a:endParaRPr lang="en-US" dirty="0">
              <a:solidFill>
                <a:schemeClr val="bg2"/>
              </a:solidFill>
            </a:endParaRPr>
          </a:p>
        </p:txBody>
      </p:sp>
      <p:sp>
        <p:nvSpPr>
          <p:cNvPr id="3" name="Content Placeholder 2"/>
          <p:cNvSpPr>
            <a:spLocks noGrp="1"/>
          </p:cNvSpPr>
          <p:nvPr>
            <p:ph idx="1"/>
          </p:nvPr>
        </p:nvSpPr>
        <p:spPr>
          <a:xfrm>
            <a:off x="307791" y="1353720"/>
            <a:ext cx="8656457" cy="4687167"/>
          </a:xfrm>
        </p:spPr>
        <p:txBody>
          <a:bodyPr>
            <a:normAutofit/>
          </a:bodyPr>
          <a:lstStyle/>
          <a:p>
            <a:pPr>
              <a:spcBef>
                <a:spcPts val="1200"/>
              </a:spcBef>
            </a:pPr>
            <a:r>
              <a:rPr lang="en-US" sz="2400" dirty="0" smtClean="0">
                <a:solidFill>
                  <a:schemeClr val="tx2"/>
                </a:solidFill>
              </a:rPr>
              <a:t>Two recent, independent studies find states now spend an average of $35 per student </a:t>
            </a:r>
          </a:p>
          <a:p>
            <a:pPr>
              <a:spcBef>
                <a:spcPts val="1200"/>
              </a:spcBef>
            </a:pPr>
            <a:r>
              <a:rPr lang="en-US" sz="2400" dirty="0" smtClean="0">
                <a:solidFill>
                  <a:schemeClr val="tx2"/>
                </a:solidFill>
              </a:rPr>
              <a:t>Estimates provided for operational costs in 2015 and beyond include hand-scoring, server hosting, records management, quality control, etc.</a:t>
            </a:r>
          </a:p>
          <a:p>
            <a:pPr>
              <a:spcBef>
                <a:spcPts val="1200"/>
              </a:spcBef>
            </a:pPr>
            <a:r>
              <a:rPr lang="en-US" sz="2400" dirty="0" smtClean="0">
                <a:solidFill>
                  <a:schemeClr val="tx2"/>
                </a:solidFill>
              </a:rPr>
              <a:t>Cost estimates (March 2013)</a:t>
            </a:r>
          </a:p>
          <a:p>
            <a:pPr marL="909638" lvl="2" indent="-446088">
              <a:buClr>
                <a:schemeClr val="accent4"/>
              </a:buClr>
              <a:buFont typeface="Wingdings" charset="2"/>
              <a:buChar char="ü"/>
            </a:pPr>
            <a:r>
              <a:rPr lang="en-US" dirty="0">
                <a:solidFill>
                  <a:schemeClr val="tx2"/>
                </a:solidFill>
              </a:rPr>
              <a:t>~$22.50 per student for Summative only;</a:t>
            </a:r>
          </a:p>
          <a:p>
            <a:pPr marL="909638" lvl="2" indent="-446088">
              <a:buClr>
                <a:schemeClr val="accent4"/>
              </a:buClr>
              <a:buFont typeface="Wingdings" charset="2"/>
              <a:buChar char="ü"/>
            </a:pPr>
            <a:r>
              <a:rPr lang="en-US" dirty="0">
                <a:solidFill>
                  <a:schemeClr val="tx2"/>
                </a:solidFill>
              </a:rPr>
              <a:t>~$27.30 per student for Summative, Interim, &amp; Formative </a:t>
            </a:r>
          </a:p>
          <a:p>
            <a:pPr>
              <a:spcBef>
                <a:spcPts val="1200"/>
              </a:spcBef>
            </a:pPr>
            <a:r>
              <a:rPr lang="en-US" sz="2400" dirty="0">
                <a:solidFill>
                  <a:schemeClr val="tx2"/>
                </a:solidFill>
              </a:rPr>
              <a:t>Costs below current expenditures for two-thirds of Smarter Balanced states.</a:t>
            </a:r>
          </a:p>
          <a:p>
            <a:pPr marL="857250" lvl="2" indent="0">
              <a:spcBef>
                <a:spcPts val="1200"/>
              </a:spcBef>
              <a:buNone/>
            </a:pPr>
            <a:endParaRPr lang="en-US" dirty="0"/>
          </a:p>
        </p:txBody>
      </p:sp>
    </p:spTree>
    <p:extLst>
      <p:ext uri="{BB962C8B-B14F-4D97-AF65-F5344CB8AC3E}">
        <p14:creationId xmlns:p14="http://schemas.microsoft.com/office/powerpoint/2010/main" val="38842499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Sustaining Smarter Balanced</a:t>
            </a:r>
            <a:endParaRPr lang="en-US" dirty="0"/>
          </a:p>
        </p:txBody>
      </p:sp>
      <p:sp>
        <p:nvSpPr>
          <p:cNvPr id="3" name="Content Placeholder 2"/>
          <p:cNvSpPr>
            <a:spLocks noGrp="1"/>
          </p:cNvSpPr>
          <p:nvPr>
            <p:ph idx="1"/>
          </p:nvPr>
        </p:nvSpPr>
        <p:spPr>
          <a:xfrm>
            <a:off x="457200" y="1263739"/>
            <a:ext cx="8229600" cy="4699867"/>
          </a:xfrm>
        </p:spPr>
        <p:txBody>
          <a:bodyPr>
            <a:noAutofit/>
          </a:bodyPr>
          <a:lstStyle/>
          <a:p>
            <a:pPr>
              <a:spcBef>
                <a:spcPts val="1200"/>
              </a:spcBef>
            </a:pPr>
            <a:r>
              <a:rPr lang="en-US" sz="2400" dirty="0" smtClean="0">
                <a:solidFill>
                  <a:schemeClr val="tx2"/>
                </a:solidFill>
              </a:rPr>
              <a:t>Working with UCLA/CRESST (National Center for Research on Evaluation, Standards, &amp;  Student Testing) to serve as host and partner for a sustainable Smarter Balanced</a:t>
            </a:r>
          </a:p>
          <a:p>
            <a:pPr>
              <a:spcBef>
                <a:spcPts val="1200"/>
              </a:spcBef>
            </a:pPr>
            <a:r>
              <a:rPr lang="en-US" sz="2400" dirty="0" smtClean="0">
                <a:solidFill>
                  <a:schemeClr val="tx2"/>
                </a:solidFill>
              </a:rPr>
              <a:t>Key principles:  </a:t>
            </a:r>
          </a:p>
          <a:p>
            <a:pPr marL="909638" lvl="2" indent="-446088">
              <a:buClr>
                <a:schemeClr val="accent4"/>
              </a:buClr>
              <a:buFont typeface="Wingdings" charset="2"/>
              <a:buChar char="ü"/>
            </a:pPr>
            <a:r>
              <a:rPr lang="en-US" dirty="0">
                <a:solidFill>
                  <a:schemeClr val="tx2"/>
                </a:solidFill>
              </a:rPr>
              <a:t>Retain state led governance of the Consortium (only minor changes to governance structure envisioned) </a:t>
            </a:r>
          </a:p>
          <a:p>
            <a:pPr marL="909638" lvl="2" indent="-446088">
              <a:buClr>
                <a:schemeClr val="accent4"/>
              </a:buClr>
              <a:buFont typeface="Wingdings" charset="2"/>
              <a:buChar char="ü"/>
            </a:pPr>
            <a:r>
              <a:rPr lang="en-US" dirty="0">
                <a:solidFill>
                  <a:schemeClr val="tx2"/>
                </a:solidFill>
              </a:rPr>
              <a:t>Shared state ownership of the item pool, digital library, and other </a:t>
            </a:r>
            <a:r>
              <a:rPr lang="en-US" dirty="0" smtClean="0">
                <a:solidFill>
                  <a:schemeClr val="tx2"/>
                </a:solidFill>
              </a:rPr>
              <a:t>IP</a:t>
            </a:r>
          </a:p>
          <a:p>
            <a:pPr marL="909638" lvl="2" indent="-446088">
              <a:buClr>
                <a:schemeClr val="accent4"/>
              </a:buClr>
              <a:buFont typeface="Wingdings" charset="2"/>
              <a:buChar char="ü"/>
            </a:pPr>
            <a:r>
              <a:rPr lang="en-US" dirty="0" smtClean="0">
                <a:solidFill>
                  <a:schemeClr val="tx2"/>
                </a:solidFill>
              </a:rPr>
              <a:t>Smarter Balanced will perform services necessary to maintain quality and comparability of the assessment system; states and their vendors will manage test administration</a:t>
            </a:r>
            <a:endParaRPr lang="en-US" dirty="0">
              <a:solidFill>
                <a:schemeClr val="tx2"/>
              </a:solidFill>
            </a:endParaRPr>
          </a:p>
        </p:txBody>
      </p:sp>
    </p:spTree>
    <p:extLst>
      <p:ext uri="{BB962C8B-B14F-4D97-AF65-F5344CB8AC3E}">
        <p14:creationId xmlns:p14="http://schemas.microsoft.com/office/powerpoint/2010/main" val="8252402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 for State Messaging </a:t>
            </a:r>
            <a:br>
              <a:rPr lang="en-US" dirty="0" smtClean="0"/>
            </a:br>
            <a:r>
              <a:rPr lang="en-US" dirty="0" smtClean="0"/>
              <a:t>&amp; Implementation</a:t>
            </a:r>
            <a:endParaRPr lang="en-US" dirty="0"/>
          </a:p>
        </p:txBody>
      </p:sp>
      <p:sp>
        <p:nvSpPr>
          <p:cNvPr id="3" name="Content Placeholder 2"/>
          <p:cNvSpPr>
            <a:spLocks noGrp="1"/>
          </p:cNvSpPr>
          <p:nvPr>
            <p:ph idx="1"/>
          </p:nvPr>
        </p:nvSpPr>
        <p:spPr/>
        <p:txBody>
          <a:bodyPr>
            <a:normAutofit fontScale="92500" lnSpcReduction="20000"/>
          </a:bodyPr>
          <a:lstStyle/>
          <a:p>
            <a:pPr>
              <a:spcBef>
                <a:spcPts val="1200"/>
              </a:spcBef>
            </a:pPr>
            <a:r>
              <a:rPr lang="en-US" sz="2400" dirty="0" smtClean="0">
                <a:solidFill>
                  <a:schemeClr val="tx2"/>
                </a:solidFill>
              </a:rPr>
              <a:t>McKinsey &amp; Co worked intensively with California, Michigan, and Iowa to:</a:t>
            </a:r>
          </a:p>
          <a:p>
            <a:pPr marL="909638" lvl="2" indent="-446088">
              <a:spcBef>
                <a:spcPts val="600"/>
              </a:spcBef>
              <a:buClr>
                <a:schemeClr val="accent4"/>
              </a:buClr>
              <a:buFont typeface="Wingdings" charset="2"/>
              <a:buChar char="ü"/>
            </a:pPr>
            <a:r>
              <a:rPr lang="en-US" dirty="0">
                <a:solidFill>
                  <a:schemeClr val="tx2"/>
                </a:solidFill>
                <a:latin typeface="Franklin Gothic Book" pitchFamily="34" charset="0"/>
              </a:rPr>
              <a:t>Create compelling messages about the value of Smarter Balanced</a:t>
            </a:r>
          </a:p>
          <a:p>
            <a:pPr marL="909638" lvl="2" indent="-446088">
              <a:spcBef>
                <a:spcPts val="600"/>
              </a:spcBef>
              <a:buClr>
                <a:schemeClr val="accent4"/>
              </a:buClr>
              <a:buFont typeface="Wingdings" charset="2"/>
              <a:buChar char="ü"/>
            </a:pPr>
            <a:r>
              <a:rPr lang="en-US" dirty="0">
                <a:solidFill>
                  <a:schemeClr val="tx2"/>
                </a:solidFill>
                <a:latin typeface="Franklin Gothic Book" pitchFamily="34" charset="0"/>
              </a:rPr>
              <a:t>Develop a strategic roadmap to implementation focused on policy change, communication with key </a:t>
            </a:r>
            <a:r>
              <a:rPr lang="en-US" dirty="0" smtClean="0">
                <a:solidFill>
                  <a:schemeClr val="tx2"/>
                </a:solidFill>
                <a:latin typeface="Franklin Gothic Book" pitchFamily="34" charset="0"/>
              </a:rPr>
              <a:t>constituents</a:t>
            </a:r>
            <a:r>
              <a:rPr lang="en-US" dirty="0">
                <a:solidFill>
                  <a:schemeClr val="tx2"/>
                </a:solidFill>
                <a:latin typeface="Franklin Gothic Book" pitchFamily="34" charset="0"/>
              </a:rPr>
              <a:t>, and major tactical elements (e.g. familiarizing teachers and principals with the assessment system, preparing for a “score cliff,” etc.)</a:t>
            </a:r>
          </a:p>
          <a:p>
            <a:pPr>
              <a:spcBef>
                <a:spcPts val="1200"/>
              </a:spcBef>
            </a:pPr>
            <a:r>
              <a:rPr lang="en-US" sz="2400" i="1" dirty="0" smtClean="0">
                <a:solidFill>
                  <a:schemeClr val="tx2"/>
                </a:solidFill>
              </a:rPr>
              <a:t>State Toolkit for Communication and Implementation</a:t>
            </a:r>
          </a:p>
          <a:p>
            <a:pPr marL="909638" lvl="2" indent="-446088">
              <a:spcBef>
                <a:spcPts val="600"/>
              </a:spcBef>
              <a:buClr>
                <a:schemeClr val="accent4"/>
              </a:buClr>
              <a:buFont typeface="Wingdings" charset="2"/>
              <a:buChar char="ü"/>
            </a:pPr>
            <a:r>
              <a:rPr lang="en-US" dirty="0">
                <a:solidFill>
                  <a:schemeClr val="tx2"/>
                </a:solidFill>
                <a:latin typeface="Franklin Gothic Book" pitchFamily="34" charset="0"/>
              </a:rPr>
              <a:t>Modules on messaging, cost analysis, technology readiness, and implementation planning</a:t>
            </a:r>
          </a:p>
          <a:p>
            <a:pPr marL="909638" lvl="2" indent="-446088">
              <a:spcBef>
                <a:spcPts val="600"/>
              </a:spcBef>
              <a:buClr>
                <a:schemeClr val="accent4"/>
              </a:buClr>
              <a:buFont typeface="Wingdings" charset="2"/>
              <a:buChar char="ü"/>
            </a:pPr>
            <a:r>
              <a:rPr lang="en-US" dirty="0">
                <a:solidFill>
                  <a:schemeClr val="tx2"/>
                </a:solidFill>
                <a:latin typeface="Franklin Gothic Book" pitchFamily="34" charset="0"/>
              </a:rPr>
              <a:t>States forming task force to use toolkit to develop state-specific messages and implementation plans.</a:t>
            </a:r>
          </a:p>
          <a:p>
            <a:pPr lvl="1">
              <a:spcBef>
                <a:spcPts val="1200"/>
              </a:spcBef>
            </a:pPr>
            <a:endParaRPr lang="en-US" sz="2000" dirty="0">
              <a:solidFill>
                <a:schemeClr val="tx2"/>
              </a:solidFill>
            </a:endParaRPr>
          </a:p>
        </p:txBody>
      </p:sp>
    </p:spTree>
    <p:extLst>
      <p:ext uri="{BB962C8B-B14F-4D97-AF65-F5344CB8AC3E}">
        <p14:creationId xmlns:p14="http://schemas.microsoft.com/office/powerpoint/2010/main" val="931878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031087" y="1261872"/>
            <a:ext cx="4829448" cy="1365418"/>
          </a:xfrm>
        </p:spPr>
        <p:txBody>
          <a:bodyPr/>
          <a:lstStyle/>
          <a:p>
            <a:r>
              <a:rPr lang="en-US" dirty="0" smtClean="0"/>
              <a:t>Smarter Balanced and Higher Education</a:t>
            </a:r>
            <a:endParaRPr lang="en-US" dirty="0"/>
          </a:p>
        </p:txBody>
      </p:sp>
    </p:spTree>
    <p:extLst>
      <p:ext uri="{BB962C8B-B14F-4D97-AF65-F5344CB8AC3E}">
        <p14:creationId xmlns:p14="http://schemas.microsoft.com/office/powerpoint/2010/main" val="32574277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52839" y="1911937"/>
            <a:ext cx="8110728" cy="672891"/>
          </a:xfrm>
        </p:spPr>
        <p:txBody>
          <a:bodyPr/>
          <a:lstStyle/>
          <a:p>
            <a:r>
              <a:rPr lang="en-US" dirty="0" smtClean="0"/>
              <a:t>About Smarter Balanced</a:t>
            </a:r>
            <a:endParaRPr lang="en-US" dirty="0"/>
          </a:p>
        </p:txBody>
      </p:sp>
    </p:spTree>
    <p:extLst>
      <p:ext uri="{BB962C8B-B14F-4D97-AF65-F5344CB8AC3E}">
        <p14:creationId xmlns:p14="http://schemas.microsoft.com/office/powerpoint/2010/main" val="36743966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668" y="445476"/>
            <a:ext cx="8860664" cy="1177261"/>
          </a:xfrm>
        </p:spPr>
        <p:txBody>
          <a:bodyPr/>
          <a:lstStyle/>
          <a:p>
            <a:r>
              <a:rPr lang="en-US" dirty="0" smtClean="0">
                <a:latin typeface="Arial" pitchFamily="34" charset="0"/>
                <a:cs typeface="Arial" pitchFamily="34" charset="0"/>
              </a:rPr>
              <a:t>Common Core Standards Implementation: Important Roles for Higher Education</a:t>
            </a:r>
            <a:endParaRPr lang="en-US" dirty="0">
              <a:latin typeface="Arial" pitchFamily="34" charset="0"/>
              <a:cs typeface="Arial"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97454411"/>
              </p:ext>
            </p:extLst>
          </p:nvPr>
        </p:nvGraphicFramePr>
        <p:xfrm>
          <a:off x="457200" y="1746740"/>
          <a:ext cx="8229600" cy="41030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665928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Why is Higher Education Involved in Smarter Balanced?</a:t>
            </a:r>
            <a:endParaRPr lang="en-US" dirty="0">
              <a:latin typeface="Arial" pitchFamily="34" charset="0"/>
              <a:cs typeface="Arial" pitchFamily="34" charset="0"/>
            </a:endParaRPr>
          </a:p>
        </p:txBody>
      </p:sp>
      <p:sp>
        <p:nvSpPr>
          <p:cNvPr id="3" name="Content Placeholder 2"/>
          <p:cNvSpPr>
            <a:spLocks noGrp="1"/>
          </p:cNvSpPr>
          <p:nvPr>
            <p:ph idx="1"/>
          </p:nvPr>
        </p:nvSpPr>
        <p:spPr>
          <a:xfrm>
            <a:off x="457200" y="1506833"/>
            <a:ext cx="8229600" cy="4675788"/>
          </a:xfrm>
        </p:spPr>
        <p:txBody>
          <a:bodyPr>
            <a:normAutofit fontScale="92500" lnSpcReduction="10000"/>
          </a:bodyPr>
          <a:lstStyle/>
          <a:p>
            <a:pPr>
              <a:lnSpc>
                <a:spcPct val="150000"/>
              </a:lnSpc>
            </a:pPr>
            <a:r>
              <a:rPr lang="en-US" sz="2400" dirty="0" smtClean="0">
                <a:solidFill>
                  <a:schemeClr val="tx2"/>
                </a:solidFill>
                <a:latin typeface="Arial" pitchFamily="34" charset="0"/>
                <a:cs typeface="Arial" pitchFamily="34" charset="0"/>
              </a:rPr>
              <a:t>Common Core State Standards are anchored in expectations for college readiness.</a:t>
            </a:r>
          </a:p>
          <a:p>
            <a:pPr>
              <a:lnSpc>
                <a:spcPct val="150000"/>
              </a:lnSpc>
            </a:pPr>
            <a:r>
              <a:rPr lang="en-US" sz="2400" dirty="0" smtClean="0">
                <a:solidFill>
                  <a:schemeClr val="tx2"/>
                </a:solidFill>
                <a:latin typeface="Arial" pitchFamily="34" charset="0"/>
                <a:cs typeface="Arial" pitchFamily="34" charset="0"/>
              </a:rPr>
              <a:t>Higher education agreed when states applied for federal grant to participate in design of assessments with goal of recognizing 11</a:t>
            </a:r>
            <a:r>
              <a:rPr lang="en-US" sz="2400" baseline="30000" dirty="0" smtClean="0">
                <a:solidFill>
                  <a:schemeClr val="tx2"/>
                </a:solidFill>
                <a:latin typeface="Arial" pitchFamily="34" charset="0"/>
                <a:cs typeface="Arial" pitchFamily="34" charset="0"/>
              </a:rPr>
              <a:t>th</a:t>
            </a:r>
            <a:r>
              <a:rPr lang="en-US" sz="2400" dirty="0" smtClean="0">
                <a:solidFill>
                  <a:schemeClr val="tx2"/>
                </a:solidFill>
                <a:latin typeface="Arial" pitchFamily="34" charset="0"/>
                <a:cs typeface="Arial" pitchFamily="34" charset="0"/>
              </a:rPr>
              <a:t> grade exam as evidence of college content-readiness.</a:t>
            </a:r>
          </a:p>
          <a:p>
            <a:pPr>
              <a:lnSpc>
                <a:spcPct val="150000"/>
              </a:lnSpc>
            </a:pPr>
            <a:r>
              <a:rPr lang="en-US" sz="2400" b="1" i="1" dirty="0" smtClean="0">
                <a:solidFill>
                  <a:schemeClr val="tx2"/>
                </a:solidFill>
                <a:latin typeface="Arial" pitchFamily="34" charset="0"/>
                <a:cs typeface="Arial" pitchFamily="34" charset="0"/>
              </a:rPr>
              <a:t>Opportunity to improve college readiness, reduce remediation, and improve lower division courses, and boost completion.</a:t>
            </a:r>
            <a:endParaRPr lang="en-US" sz="2400" b="1" i="1" dirty="0">
              <a:solidFill>
                <a:schemeClr val="tx2"/>
              </a:solidFill>
              <a:latin typeface="Arial" pitchFamily="34" charset="0"/>
              <a:cs typeface="Arial" pitchFamily="34" charset="0"/>
            </a:endParaRPr>
          </a:p>
        </p:txBody>
      </p:sp>
    </p:spTree>
    <p:extLst>
      <p:ext uri="{BB962C8B-B14F-4D97-AF65-F5344CB8AC3E}">
        <p14:creationId xmlns:p14="http://schemas.microsoft.com/office/powerpoint/2010/main" val="22361460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p>
            <a:r>
              <a:rPr lang="en-US" sz="2800" dirty="0" smtClean="0">
                <a:latin typeface="Arial" pitchFamily="34" charset="0"/>
                <a:cs typeface="Arial" pitchFamily="34" charset="0"/>
              </a:rPr>
              <a:t>Common Core Standards and Assessments: Essential Components of the Completion Agenda</a:t>
            </a:r>
            <a:endParaRPr lang="en-US" sz="2800" dirty="0">
              <a:latin typeface="Arial" pitchFamily="34" charset="0"/>
              <a:cs typeface="Arial" pitchFamily="34" charset="0"/>
            </a:endParaRPr>
          </a:p>
        </p:txBody>
      </p:sp>
      <p:sp>
        <p:nvSpPr>
          <p:cNvPr id="4" name="Content Placeholder 3"/>
          <p:cNvSpPr>
            <a:spLocks noGrp="1"/>
          </p:cNvSpPr>
          <p:nvPr>
            <p:ph sz="half" idx="2"/>
          </p:nvPr>
        </p:nvSpPr>
        <p:spPr>
          <a:xfrm>
            <a:off x="2993017" y="1560258"/>
            <a:ext cx="5861539" cy="4525963"/>
          </a:xfrm>
        </p:spPr>
        <p:txBody>
          <a:bodyPr>
            <a:noAutofit/>
          </a:bodyPr>
          <a:lstStyle/>
          <a:p>
            <a:pPr marL="0" indent="0">
              <a:lnSpc>
                <a:spcPct val="100000"/>
              </a:lnSpc>
              <a:buNone/>
            </a:pPr>
            <a:r>
              <a:rPr lang="en-US" sz="2200" dirty="0">
                <a:solidFill>
                  <a:schemeClr val="tx2"/>
                </a:solidFill>
                <a:latin typeface="Arial" pitchFamily="34" charset="0"/>
                <a:cs typeface="Arial" pitchFamily="34" charset="0"/>
              </a:rPr>
              <a:t>Common Core standards and assessments:</a:t>
            </a:r>
          </a:p>
          <a:p>
            <a:pPr lvl="1">
              <a:lnSpc>
                <a:spcPct val="100000"/>
              </a:lnSpc>
              <a:spcBef>
                <a:spcPts val="300"/>
              </a:spcBef>
              <a:buClr>
                <a:srgbClr val="009644"/>
              </a:buClr>
              <a:buFont typeface="Arial" pitchFamily="34" charset="0"/>
              <a:buChar char="•"/>
            </a:pPr>
            <a:r>
              <a:rPr lang="en-US" sz="2200" dirty="0">
                <a:solidFill>
                  <a:schemeClr val="tx2"/>
                </a:solidFill>
                <a:latin typeface="Arial" pitchFamily="34" charset="0"/>
                <a:cs typeface="Arial" pitchFamily="34" charset="0"/>
              </a:rPr>
              <a:t>Anchor K-12 experience in </a:t>
            </a:r>
            <a:r>
              <a:rPr lang="en-US" sz="2200" b="1" dirty="0">
                <a:solidFill>
                  <a:schemeClr val="accent1"/>
                </a:solidFill>
                <a:latin typeface="Arial" pitchFamily="34" charset="0"/>
                <a:cs typeface="Arial" pitchFamily="34" charset="0"/>
              </a:rPr>
              <a:t>real-world expectations </a:t>
            </a:r>
            <a:r>
              <a:rPr lang="en-US" sz="2200" dirty="0">
                <a:solidFill>
                  <a:schemeClr val="tx2"/>
                </a:solidFill>
                <a:latin typeface="Arial" pitchFamily="34" charset="0"/>
                <a:cs typeface="Arial" pitchFamily="34" charset="0"/>
              </a:rPr>
              <a:t>for success in college and careers.</a:t>
            </a:r>
          </a:p>
          <a:p>
            <a:pPr lvl="1">
              <a:lnSpc>
                <a:spcPct val="100000"/>
              </a:lnSpc>
              <a:spcBef>
                <a:spcPts val="300"/>
              </a:spcBef>
              <a:buClr>
                <a:srgbClr val="009644"/>
              </a:buClr>
              <a:buFont typeface="Arial" pitchFamily="34" charset="0"/>
              <a:buChar char="•"/>
            </a:pPr>
            <a:r>
              <a:rPr lang="en-US" sz="2200" b="1" dirty="0">
                <a:solidFill>
                  <a:schemeClr val="accent1"/>
                </a:solidFill>
                <a:latin typeface="Arial" pitchFamily="34" charset="0"/>
                <a:cs typeface="Arial" pitchFamily="34" charset="0"/>
              </a:rPr>
              <a:t>Remove the guesswork </a:t>
            </a:r>
            <a:r>
              <a:rPr lang="en-US" sz="2200" dirty="0">
                <a:solidFill>
                  <a:schemeClr val="tx2"/>
                </a:solidFill>
                <a:latin typeface="Arial" pitchFamily="34" charset="0"/>
                <a:cs typeface="Arial" pitchFamily="34" charset="0"/>
              </a:rPr>
              <a:t>for teachers and schools.</a:t>
            </a:r>
          </a:p>
          <a:p>
            <a:pPr lvl="1">
              <a:lnSpc>
                <a:spcPct val="100000"/>
              </a:lnSpc>
              <a:spcBef>
                <a:spcPts val="300"/>
              </a:spcBef>
              <a:buClr>
                <a:srgbClr val="009644"/>
              </a:buClr>
              <a:buFont typeface="Arial" pitchFamily="34" charset="0"/>
              <a:buChar char="•"/>
            </a:pPr>
            <a:r>
              <a:rPr lang="en-US" sz="2200" dirty="0">
                <a:solidFill>
                  <a:schemeClr val="tx2"/>
                </a:solidFill>
                <a:latin typeface="Arial" pitchFamily="34" charset="0"/>
                <a:cs typeface="Arial" pitchFamily="34" charset="0"/>
              </a:rPr>
              <a:t>Allow schools, parents and students to </a:t>
            </a:r>
            <a:r>
              <a:rPr lang="en-US" sz="2200" b="1" dirty="0">
                <a:solidFill>
                  <a:schemeClr val="accent1"/>
                </a:solidFill>
                <a:latin typeface="Arial" pitchFamily="34" charset="0"/>
                <a:cs typeface="Arial" pitchFamily="34" charset="0"/>
              </a:rPr>
              <a:t>track progress</a:t>
            </a:r>
            <a:r>
              <a:rPr lang="en-US" sz="2200" dirty="0">
                <a:solidFill>
                  <a:schemeClr val="tx2"/>
                </a:solidFill>
                <a:latin typeface="Arial" pitchFamily="34" charset="0"/>
                <a:cs typeface="Arial" pitchFamily="34" charset="0"/>
              </a:rPr>
              <a:t>.</a:t>
            </a:r>
          </a:p>
          <a:p>
            <a:pPr lvl="1">
              <a:lnSpc>
                <a:spcPct val="100000"/>
              </a:lnSpc>
              <a:spcBef>
                <a:spcPts val="300"/>
              </a:spcBef>
              <a:buClr>
                <a:srgbClr val="009644"/>
              </a:buClr>
              <a:buFont typeface="Arial" pitchFamily="34" charset="0"/>
              <a:buChar char="•"/>
            </a:pPr>
            <a:r>
              <a:rPr lang="en-US" sz="2200" b="1" dirty="0">
                <a:solidFill>
                  <a:schemeClr val="accent1"/>
                </a:solidFill>
                <a:latin typeface="Arial" pitchFamily="34" charset="0"/>
                <a:cs typeface="Arial" pitchFamily="34" charset="0"/>
              </a:rPr>
              <a:t>Identify students who need </a:t>
            </a:r>
            <a:r>
              <a:rPr lang="en-US" sz="2200" b="1" dirty="0" smtClean="0">
                <a:solidFill>
                  <a:schemeClr val="accent1"/>
                </a:solidFill>
                <a:latin typeface="Arial" pitchFamily="34" charset="0"/>
                <a:cs typeface="Arial" pitchFamily="34" charset="0"/>
              </a:rPr>
              <a:t>assistance </a:t>
            </a:r>
            <a:r>
              <a:rPr lang="en-US" sz="2200" i="1" dirty="0">
                <a:solidFill>
                  <a:schemeClr val="tx2"/>
                </a:solidFill>
                <a:latin typeface="Arial" pitchFamily="34" charset="0"/>
                <a:cs typeface="Arial" pitchFamily="34" charset="0"/>
              </a:rPr>
              <a:t>while still in high school.</a:t>
            </a:r>
          </a:p>
          <a:p>
            <a:pPr lvl="1">
              <a:lnSpc>
                <a:spcPct val="100000"/>
              </a:lnSpc>
              <a:spcBef>
                <a:spcPts val="300"/>
              </a:spcBef>
              <a:buClr>
                <a:srgbClr val="009644"/>
              </a:buClr>
              <a:buFont typeface="Arial" pitchFamily="34" charset="0"/>
              <a:buChar char="•"/>
            </a:pPr>
            <a:r>
              <a:rPr lang="en-US" sz="2200" b="1" dirty="0">
                <a:solidFill>
                  <a:schemeClr val="accent1"/>
                </a:solidFill>
                <a:latin typeface="Arial" pitchFamily="34" charset="0"/>
                <a:cs typeface="Arial" pitchFamily="34" charset="0"/>
              </a:rPr>
              <a:t>Reduce remediation</a:t>
            </a:r>
            <a:r>
              <a:rPr lang="en-US" sz="2200" b="1" dirty="0">
                <a:solidFill>
                  <a:schemeClr val="tx2"/>
                </a:solidFill>
                <a:latin typeface="Arial" pitchFamily="34" charset="0"/>
                <a:cs typeface="Arial" pitchFamily="34" charset="0"/>
              </a:rPr>
              <a:t> </a:t>
            </a:r>
            <a:r>
              <a:rPr lang="en-US" sz="2200" dirty="0">
                <a:solidFill>
                  <a:schemeClr val="tx2"/>
                </a:solidFill>
                <a:latin typeface="Arial" pitchFamily="34" charset="0"/>
                <a:cs typeface="Arial" pitchFamily="34" charset="0"/>
              </a:rPr>
              <a:t>and </a:t>
            </a:r>
            <a:r>
              <a:rPr lang="en-US" sz="2200" b="1" dirty="0">
                <a:solidFill>
                  <a:schemeClr val="accent1"/>
                </a:solidFill>
                <a:latin typeface="Arial" pitchFamily="34" charset="0"/>
                <a:cs typeface="Arial" pitchFamily="34" charset="0"/>
              </a:rPr>
              <a:t>increase college </a:t>
            </a:r>
            <a:r>
              <a:rPr lang="en-US" sz="2200" b="1" dirty="0" smtClean="0">
                <a:solidFill>
                  <a:schemeClr val="accent1"/>
                </a:solidFill>
                <a:latin typeface="Arial" pitchFamily="34" charset="0"/>
                <a:cs typeface="Arial" pitchFamily="34" charset="0"/>
              </a:rPr>
              <a:t>success.</a:t>
            </a:r>
            <a:endParaRPr lang="en-US" sz="2200" dirty="0">
              <a:latin typeface="Arial" pitchFamily="34" charset="0"/>
              <a:cs typeface="Arial" pitchFamily="34" charset="0"/>
            </a:endParaRPr>
          </a:p>
        </p:txBody>
      </p:sp>
      <p:sp>
        <p:nvSpPr>
          <p:cNvPr id="6" name="Rounded Rectangle 5"/>
          <p:cNvSpPr/>
          <p:nvPr/>
        </p:nvSpPr>
        <p:spPr>
          <a:xfrm>
            <a:off x="457200" y="1600200"/>
            <a:ext cx="2391508" cy="4525963"/>
          </a:xfrm>
          <a:prstGeom prst="roundRect">
            <a:avLst>
              <a:gd name="adj" fmla="val 8675"/>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latin typeface="Arial" pitchFamily="34" charset="0"/>
              <a:cs typeface="Arial" pitchFamily="34" charset="0"/>
            </a:endParaRPr>
          </a:p>
        </p:txBody>
      </p:sp>
      <p:sp>
        <p:nvSpPr>
          <p:cNvPr id="22" name="Rectangle 21"/>
          <p:cNvSpPr/>
          <p:nvPr/>
        </p:nvSpPr>
        <p:spPr>
          <a:xfrm>
            <a:off x="521767" y="1745748"/>
            <a:ext cx="2262373" cy="4154984"/>
          </a:xfrm>
          <a:prstGeom prst="rect">
            <a:avLst/>
          </a:prstGeom>
        </p:spPr>
        <p:txBody>
          <a:bodyPr wrap="square">
            <a:spAutoFit/>
          </a:bodyPr>
          <a:lstStyle/>
          <a:p>
            <a:pPr algn="ctr">
              <a:lnSpc>
                <a:spcPct val="120000"/>
              </a:lnSpc>
            </a:pPr>
            <a:r>
              <a:rPr lang="en-US" sz="2000" b="1" i="1" dirty="0">
                <a:solidFill>
                  <a:schemeClr val="bg1"/>
                </a:solidFill>
                <a:latin typeface="Arial" pitchFamily="34" charset="0"/>
                <a:cs typeface="Arial" pitchFamily="34" charset="0"/>
              </a:rPr>
              <a:t>Research has consistently shown that the single most powerful predictor of student success in college is the rigor of academic preparation.</a:t>
            </a:r>
          </a:p>
        </p:txBody>
      </p:sp>
    </p:spTree>
    <p:extLst>
      <p:ext uri="{BB962C8B-B14F-4D97-AF65-F5344CB8AC3E}">
        <p14:creationId xmlns:p14="http://schemas.microsoft.com/office/powerpoint/2010/main" val="15151229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1485"/>
          </a:xfrm>
        </p:spPr>
        <p:txBody>
          <a:bodyPr/>
          <a:lstStyle/>
          <a:p>
            <a:r>
              <a:rPr lang="en-US" dirty="0" smtClean="0">
                <a:latin typeface="Arial" pitchFamily="34" charset="0"/>
                <a:cs typeface="Arial" pitchFamily="34" charset="0"/>
              </a:rPr>
              <a:t>A New Vision for Assessing Readiness</a:t>
            </a:r>
            <a:endParaRPr lang="en-US" dirty="0">
              <a:latin typeface="Arial" pitchFamily="34" charset="0"/>
              <a:cs typeface="Arial"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69002713"/>
              </p:ext>
            </p:extLst>
          </p:nvPr>
        </p:nvGraphicFramePr>
        <p:xfrm>
          <a:off x="269632" y="1119306"/>
          <a:ext cx="8417168" cy="50291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422911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909" y="274638"/>
            <a:ext cx="8899301" cy="1143000"/>
          </a:xfrm>
        </p:spPr>
        <p:txBody>
          <a:bodyPr/>
          <a:lstStyle/>
          <a:p>
            <a:r>
              <a:rPr lang="en-US" dirty="0" smtClean="0">
                <a:latin typeface="Arial" pitchFamily="34" charset="0"/>
                <a:cs typeface="Arial" pitchFamily="34" charset="0"/>
              </a:rPr>
              <a:t>Smarter Balanced Goals for Higher Education</a:t>
            </a:r>
            <a:endParaRPr lang="en-US" dirty="0">
              <a:latin typeface="Arial" pitchFamily="34" charset="0"/>
              <a:cs typeface="Arial" pitchFamily="34" charset="0"/>
            </a:endParaRPr>
          </a:p>
        </p:txBody>
      </p:sp>
      <p:sp>
        <p:nvSpPr>
          <p:cNvPr id="5" name="Content Placeholder 4"/>
          <p:cNvSpPr>
            <a:spLocks noGrp="1"/>
          </p:cNvSpPr>
          <p:nvPr>
            <p:ph idx="1"/>
          </p:nvPr>
        </p:nvSpPr>
        <p:spPr>
          <a:xfrm>
            <a:off x="457200" y="1417638"/>
            <a:ext cx="8229600" cy="4958366"/>
          </a:xfrm>
        </p:spPr>
        <p:txBody>
          <a:bodyPr>
            <a:normAutofit/>
          </a:bodyPr>
          <a:lstStyle/>
          <a:p>
            <a:pPr marL="347472" lvl="0" indent="-347472" rtl="0">
              <a:spcBef>
                <a:spcPts val="768"/>
              </a:spcBef>
            </a:pPr>
            <a:r>
              <a:rPr lang="en-US" sz="2400" dirty="0" smtClean="0">
                <a:solidFill>
                  <a:schemeClr val="tx2"/>
                </a:solidFill>
                <a:latin typeface="Arial" pitchFamily="34" charset="0"/>
                <a:cs typeface="Arial" pitchFamily="34" charset="0"/>
              </a:rPr>
              <a:t>Colleges and universities </a:t>
            </a:r>
            <a:r>
              <a:rPr lang="en-US" sz="2400" b="1" dirty="0" smtClean="0">
                <a:solidFill>
                  <a:schemeClr val="accent1"/>
                </a:solidFill>
                <a:latin typeface="Arial" pitchFamily="34" charset="0"/>
                <a:cs typeface="Arial" pitchFamily="34" charset="0"/>
              </a:rPr>
              <a:t>recognize</a:t>
            </a:r>
            <a:r>
              <a:rPr lang="en-US" sz="2400" dirty="0" smtClean="0">
                <a:solidFill>
                  <a:schemeClr val="tx2"/>
                </a:solidFill>
                <a:latin typeface="Arial" pitchFamily="34" charset="0"/>
                <a:cs typeface="Arial" pitchFamily="34" charset="0"/>
              </a:rPr>
              <a:t> the Smarter Balanced Grade 11 assessment as a valid measure of college content-readiness as defined by the Common Core State Standards.</a:t>
            </a:r>
            <a:br>
              <a:rPr lang="en-US" sz="2400" dirty="0" smtClean="0">
                <a:solidFill>
                  <a:schemeClr val="tx2"/>
                </a:solidFill>
                <a:latin typeface="Arial" pitchFamily="34" charset="0"/>
                <a:cs typeface="Arial" pitchFamily="34" charset="0"/>
              </a:rPr>
            </a:br>
            <a:endParaRPr lang="en-US" sz="2400" dirty="0">
              <a:solidFill>
                <a:schemeClr val="tx2"/>
              </a:solidFill>
              <a:latin typeface="Arial" pitchFamily="34" charset="0"/>
              <a:cs typeface="Arial" pitchFamily="34" charset="0"/>
            </a:endParaRPr>
          </a:p>
          <a:p>
            <a:pPr marL="347472" lvl="0" indent="-347472" rtl="0">
              <a:spcBef>
                <a:spcPts val="768"/>
              </a:spcBef>
            </a:pPr>
            <a:r>
              <a:rPr lang="en-US" sz="2400" dirty="0" smtClean="0">
                <a:solidFill>
                  <a:schemeClr val="tx2"/>
                </a:solidFill>
                <a:latin typeface="Arial" pitchFamily="34" charset="0"/>
                <a:cs typeface="Arial" pitchFamily="34" charset="0"/>
              </a:rPr>
              <a:t>Colleges and universities </a:t>
            </a:r>
            <a:r>
              <a:rPr lang="en-US" sz="2400" b="1" dirty="0">
                <a:solidFill>
                  <a:schemeClr val="accent1"/>
                </a:solidFill>
                <a:latin typeface="Arial" pitchFamily="34" charset="0"/>
                <a:cs typeface="Arial" pitchFamily="34" charset="0"/>
              </a:rPr>
              <a:t>agree</a:t>
            </a:r>
            <a:r>
              <a:rPr lang="en-US" sz="2400" dirty="0" smtClean="0">
                <a:solidFill>
                  <a:schemeClr val="tx2"/>
                </a:solidFill>
                <a:latin typeface="Arial" pitchFamily="34" charset="0"/>
                <a:cs typeface="Arial" pitchFamily="34" charset="0"/>
              </a:rPr>
              <a:t> on a common performance standard in English language arts/literacy and mathematics for college content-readiness.</a:t>
            </a:r>
            <a:br>
              <a:rPr lang="en-US" sz="2400" dirty="0" smtClean="0">
                <a:solidFill>
                  <a:schemeClr val="tx2"/>
                </a:solidFill>
                <a:latin typeface="Arial" pitchFamily="34" charset="0"/>
                <a:cs typeface="Arial" pitchFamily="34" charset="0"/>
              </a:rPr>
            </a:br>
            <a:endParaRPr lang="en-US" sz="2400" dirty="0">
              <a:solidFill>
                <a:schemeClr val="tx2"/>
              </a:solidFill>
              <a:latin typeface="Arial" pitchFamily="34" charset="0"/>
              <a:cs typeface="Arial" pitchFamily="34" charset="0"/>
            </a:endParaRPr>
          </a:p>
          <a:p>
            <a:pPr marL="347472" indent="-347472">
              <a:spcBef>
                <a:spcPts val="768"/>
              </a:spcBef>
            </a:pPr>
            <a:r>
              <a:rPr lang="en-US" sz="2400" dirty="0">
                <a:solidFill>
                  <a:schemeClr val="tx2"/>
                </a:solidFill>
                <a:latin typeface="Arial" pitchFamily="34" charset="0"/>
                <a:cs typeface="Arial" pitchFamily="34" charset="0"/>
              </a:rPr>
              <a:t>Colleges and universities </a:t>
            </a:r>
            <a:r>
              <a:rPr lang="en-US" sz="2400" b="1" dirty="0">
                <a:solidFill>
                  <a:schemeClr val="accent1"/>
                </a:solidFill>
                <a:latin typeface="Arial" pitchFamily="34" charset="0"/>
                <a:cs typeface="Arial" pitchFamily="34" charset="0"/>
              </a:rPr>
              <a:t>use</a:t>
            </a:r>
            <a:r>
              <a:rPr lang="en-US" sz="2400" dirty="0" smtClean="0">
                <a:solidFill>
                  <a:schemeClr val="tx2"/>
                </a:solidFill>
                <a:latin typeface="Arial" pitchFamily="34" charset="0"/>
                <a:cs typeface="Arial" pitchFamily="34" charset="0"/>
              </a:rPr>
              <a:t> </a:t>
            </a:r>
            <a:r>
              <a:rPr lang="en-US" sz="2400" dirty="0">
                <a:solidFill>
                  <a:schemeClr val="tx2"/>
                </a:solidFill>
                <a:latin typeface="Arial" pitchFamily="34" charset="0"/>
                <a:cs typeface="Arial" pitchFamily="34" charset="0"/>
              </a:rPr>
              <a:t>the Smarter Balanced </a:t>
            </a:r>
            <a:r>
              <a:rPr lang="en-US" sz="2400" dirty="0" smtClean="0">
                <a:solidFill>
                  <a:schemeClr val="tx2"/>
                </a:solidFill>
                <a:latin typeface="Arial" pitchFamily="34" charset="0"/>
                <a:cs typeface="Arial" pitchFamily="34" charset="0"/>
              </a:rPr>
              <a:t>assessment </a:t>
            </a:r>
            <a:r>
              <a:rPr lang="en-US" sz="2400" dirty="0">
                <a:solidFill>
                  <a:schemeClr val="tx2"/>
                </a:solidFill>
                <a:latin typeface="Arial" pitchFamily="34" charset="0"/>
                <a:cs typeface="Arial" pitchFamily="34" charset="0"/>
              </a:rPr>
              <a:t>as evidence that students are ready for credit-bearing course work and can be exempted from </a:t>
            </a:r>
            <a:r>
              <a:rPr lang="en-US" sz="2400" dirty="0" smtClean="0">
                <a:solidFill>
                  <a:schemeClr val="tx2"/>
                </a:solidFill>
                <a:latin typeface="Arial" pitchFamily="34" charset="0"/>
                <a:cs typeface="Arial" pitchFamily="34" charset="0"/>
              </a:rPr>
              <a:t>developmental courses.</a:t>
            </a:r>
            <a:endParaRPr lang="en-US" sz="2400" dirty="0">
              <a:solidFill>
                <a:schemeClr val="tx2"/>
              </a:solidFill>
              <a:latin typeface="Arial" pitchFamily="34" charset="0"/>
              <a:cs typeface="Arial" pitchFamily="34" charset="0"/>
            </a:endParaRPr>
          </a:p>
        </p:txBody>
      </p:sp>
    </p:spTree>
    <p:extLst>
      <p:ext uri="{BB962C8B-B14F-4D97-AF65-F5344CB8AC3E}">
        <p14:creationId xmlns:p14="http://schemas.microsoft.com/office/powerpoint/2010/main" val="31977263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45824"/>
          </a:xfrm>
        </p:spPr>
        <p:txBody>
          <a:bodyPr/>
          <a:lstStyle/>
          <a:p>
            <a:r>
              <a:rPr lang="en-US" dirty="0" smtClean="0">
                <a:latin typeface="Arial" pitchFamily="34" charset="0"/>
                <a:cs typeface="Arial" pitchFamily="34" charset="0"/>
              </a:rPr>
              <a:t>Higher Education’s Involvement Matters</a:t>
            </a:r>
            <a:endParaRPr lang="en-US" dirty="0">
              <a:latin typeface="Arial" pitchFamily="34" charset="0"/>
              <a:cs typeface="Arial"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94403243"/>
              </p:ext>
            </p:extLst>
          </p:nvPr>
        </p:nvGraphicFramePr>
        <p:xfrm>
          <a:off x="457200" y="1120462"/>
          <a:ext cx="8229600" cy="47916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9405836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Reaching the Goal:  </a:t>
            </a:r>
            <a:br>
              <a:rPr lang="en-US" dirty="0" smtClean="0">
                <a:latin typeface="Arial" pitchFamily="34" charset="0"/>
                <a:cs typeface="Arial" pitchFamily="34" charset="0"/>
              </a:rPr>
            </a:br>
            <a:r>
              <a:rPr lang="en-US" dirty="0" smtClean="0">
                <a:latin typeface="Arial" pitchFamily="34" charset="0"/>
                <a:cs typeface="Arial" pitchFamily="34" charset="0"/>
              </a:rPr>
              <a:t>Expectations of Higher Education</a:t>
            </a:r>
            <a:endParaRPr lang="en-US" dirty="0">
              <a:latin typeface="Arial" pitchFamily="34" charset="0"/>
              <a:cs typeface="Arial"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37124433"/>
              </p:ext>
            </p:extLst>
          </p:nvPr>
        </p:nvGraphicFramePr>
        <p:xfrm>
          <a:off x="257577" y="1448874"/>
          <a:ext cx="8628846" cy="45133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938989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5154" y="1815664"/>
            <a:ext cx="8499928" cy="672891"/>
          </a:xfrm>
        </p:spPr>
        <p:txBody>
          <a:bodyPr/>
          <a:lstStyle/>
          <a:p>
            <a:r>
              <a:rPr lang="en-US" dirty="0" smtClean="0"/>
              <a:t>College Content-Readiness Policy</a:t>
            </a:r>
            <a:endParaRPr lang="en-US" dirty="0"/>
          </a:p>
        </p:txBody>
      </p:sp>
    </p:spTree>
    <p:extLst>
      <p:ext uri="{BB962C8B-B14F-4D97-AF65-F5344CB8AC3E}">
        <p14:creationId xmlns:p14="http://schemas.microsoft.com/office/powerpoint/2010/main" val="19916588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Content Readiness?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986105294"/>
              </p:ext>
            </p:extLst>
          </p:nvPr>
        </p:nvGraphicFramePr>
        <p:xfrm>
          <a:off x="228101" y="1053191"/>
          <a:ext cx="8576852" cy="4907280"/>
        </p:xfrm>
        <a:graphic>
          <a:graphicData uri="http://schemas.openxmlformats.org/drawingml/2006/table">
            <a:tbl>
              <a:tblPr bandRow="1">
                <a:tableStyleId>{BC89EF96-8CEA-46FF-86C4-4CE0E7609802}</a:tableStyleId>
              </a:tblPr>
              <a:tblGrid>
                <a:gridCol w="1732487"/>
                <a:gridCol w="6844365"/>
              </a:tblGrid>
              <a:tr h="370840">
                <a:tc>
                  <a:txBody>
                    <a:bodyPr/>
                    <a:lstStyle/>
                    <a:p>
                      <a:pPr marL="0" marR="0">
                        <a:lnSpc>
                          <a:spcPct val="115000"/>
                        </a:lnSpc>
                        <a:spcBef>
                          <a:spcPts val="0"/>
                        </a:spcBef>
                        <a:spcAft>
                          <a:spcPts val="0"/>
                        </a:spcAft>
                      </a:pPr>
                      <a:r>
                        <a:rPr lang="en-US" sz="2000" dirty="0">
                          <a:solidFill>
                            <a:schemeClr val="tx2"/>
                          </a:solidFill>
                          <a:effectLst/>
                        </a:rPr>
                        <a:t>English Language Arts/Literacy</a:t>
                      </a:r>
                      <a:endParaRPr lang="en-US" sz="2000" b="0" dirty="0">
                        <a:solidFill>
                          <a:schemeClr val="tx2"/>
                        </a:solidFill>
                        <a:effectLst/>
                        <a:latin typeface="Arial" pitchFamily="34" charset="0"/>
                        <a:ea typeface="Calibri"/>
                        <a:cs typeface="Arial" pitchFamily="34" charset="0"/>
                      </a:endParaRPr>
                    </a:p>
                  </a:txBody>
                  <a:tcPr marL="68580" marR="68580" marT="0" marB="0"/>
                </a:tc>
                <a:tc>
                  <a:txBody>
                    <a:bodyPr/>
                    <a:lstStyle/>
                    <a:p>
                      <a:pPr marL="0" marR="0">
                        <a:lnSpc>
                          <a:spcPct val="115000"/>
                        </a:lnSpc>
                        <a:spcBef>
                          <a:spcPts val="0"/>
                        </a:spcBef>
                        <a:spcAft>
                          <a:spcPts val="0"/>
                        </a:spcAft>
                      </a:pPr>
                      <a:r>
                        <a:rPr lang="en-US" sz="2000" dirty="0">
                          <a:solidFill>
                            <a:schemeClr val="tx2"/>
                          </a:solidFill>
                          <a:effectLst/>
                        </a:rPr>
                        <a:t>Students who perform at the College Content-Ready level in English language arts/literacy demonstrate </a:t>
                      </a:r>
                      <a:r>
                        <a:rPr lang="en-US" sz="2000" b="1" dirty="0">
                          <a:solidFill>
                            <a:schemeClr val="tx2"/>
                          </a:solidFill>
                          <a:effectLst/>
                        </a:rPr>
                        <a:t>reading, writing, listening, and research </a:t>
                      </a:r>
                      <a:r>
                        <a:rPr lang="en-US" sz="2000" dirty="0">
                          <a:solidFill>
                            <a:schemeClr val="tx2"/>
                          </a:solidFill>
                          <a:effectLst/>
                        </a:rPr>
                        <a:t>skills necessary for introductory courses in a variety of disciplines. They also demonstrate subject-area knowledge and skills associated with readiness for </a:t>
                      </a:r>
                      <a:r>
                        <a:rPr lang="en-US" sz="2000" b="1" dirty="0">
                          <a:solidFill>
                            <a:schemeClr val="tx2"/>
                          </a:solidFill>
                          <a:effectLst/>
                        </a:rPr>
                        <a:t>entry-level, transferable, credit-bearing</a:t>
                      </a:r>
                      <a:r>
                        <a:rPr lang="en-US" sz="2000" dirty="0">
                          <a:solidFill>
                            <a:schemeClr val="tx2"/>
                          </a:solidFill>
                          <a:effectLst/>
                        </a:rPr>
                        <a:t> English and composition courses. </a:t>
                      </a:r>
                      <a:endParaRPr lang="en-US" sz="2000" b="0" dirty="0">
                        <a:solidFill>
                          <a:schemeClr val="tx2"/>
                        </a:solidFill>
                        <a:effectLst/>
                        <a:latin typeface="Arial" pitchFamily="34" charset="0"/>
                        <a:ea typeface="Calibri"/>
                        <a:cs typeface="Arial" pitchFamily="34" charset="0"/>
                      </a:endParaRPr>
                    </a:p>
                  </a:txBody>
                  <a:tcPr marL="68580" marR="68580" marT="0" marB="0"/>
                </a:tc>
              </a:tr>
              <a:tr h="370840">
                <a:tc>
                  <a:txBody>
                    <a:bodyPr/>
                    <a:lstStyle/>
                    <a:p>
                      <a:pPr marL="0" marR="0">
                        <a:lnSpc>
                          <a:spcPct val="115000"/>
                        </a:lnSpc>
                        <a:spcBef>
                          <a:spcPts val="0"/>
                        </a:spcBef>
                        <a:spcAft>
                          <a:spcPts val="0"/>
                        </a:spcAft>
                      </a:pPr>
                      <a:r>
                        <a:rPr lang="en-US" sz="2000" dirty="0">
                          <a:solidFill>
                            <a:schemeClr val="tx2"/>
                          </a:solidFill>
                          <a:effectLst/>
                        </a:rPr>
                        <a:t>Mathematics</a:t>
                      </a:r>
                      <a:endParaRPr lang="en-US" sz="2000" dirty="0">
                        <a:solidFill>
                          <a:schemeClr val="tx2"/>
                        </a:solidFill>
                        <a:effectLst/>
                        <a:latin typeface="Arial" pitchFamily="34" charset="0"/>
                        <a:ea typeface="Calibri"/>
                        <a:cs typeface="Arial" pitchFamily="34" charset="0"/>
                      </a:endParaRPr>
                    </a:p>
                  </a:txBody>
                  <a:tcPr marL="68580" marR="68580" marT="0" marB="0"/>
                </a:tc>
                <a:tc>
                  <a:txBody>
                    <a:bodyPr/>
                    <a:lstStyle/>
                    <a:p>
                      <a:pPr marL="0" marR="0">
                        <a:lnSpc>
                          <a:spcPct val="115000"/>
                        </a:lnSpc>
                        <a:spcBef>
                          <a:spcPts val="0"/>
                        </a:spcBef>
                        <a:spcAft>
                          <a:spcPts val="0"/>
                        </a:spcAft>
                      </a:pPr>
                      <a:r>
                        <a:rPr lang="en-US" sz="2000" dirty="0">
                          <a:solidFill>
                            <a:schemeClr val="tx2"/>
                          </a:solidFill>
                          <a:effectLst/>
                        </a:rPr>
                        <a:t>Students who perform at the College Content-Ready level in mathematics demonstrate </a:t>
                      </a:r>
                      <a:r>
                        <a:rPr lang="en-US" sz="2000" b="1" dirty="0">
                          <a:solidFill>
                            <a:schemeClr val="tx2"/>
                          </a:solidFill>
                          <a:effectLst/>
                        </a:rPr>
                        <a:t>foundational mathematical knowledge and quantitative reasoning skills </a:t>
                      </a:r>
                      <a:r>
                        <a:rPr lang="en-US" sz="2000" dirty="0">
                          <a:solidFill>
                            <a:schemeClr val="tx2"/>
                          </a:solidFill>
                          <a:effectLst/>
                        </a:rPr>
                        <a:t>necessary for introductory courses in a variety of disciplines. They also demonstrate subject-area knowledge and skills associated with readiness for </a:t>
                      </a:r>
                      <a:r>
                        <a:rPr lang="en-US" sz="2000" b="1" dirty="0">
                          <a:solidFill>
                            <a:schemeClr val="tx2"/>
                          </a:solidFill>
                          <a:effectLst/>
                        </a:rPr>
                        <a:t>entry-level, transferable, credit-bearing </a:t>
                      </a:r>
                      <a:r>
                        <a:rPr lang="en-US" sz="2000" dirty="0">
                          <a:solidFill>
                            <a:schemeClr val="tx2"/>
                          </a:solidFill>
                          <a:effectLst/>
                        </a:rPr>
                        <a:t>mathematics and statistics courses.</a:t>
                      </a:r>
                      <a:endParaRPr lang="en-US" sz="2000" dirty="0">
                        <a:solidFill>
                          <a:schemeClr val="tx2"/>
                        </a:solidFill>
                        <a:effectLst/>
                        <a:latin typeface="Arial" pitchFamily="34" charset="0"/>
                        <a:ea typeface="Calibri"/>
                        <a:cs typeface="Arial" pitchFamily="34" charset="0"/>
                      </a:endParaRPr>
                    </a:p>
                  </a:txBody>
                  <a:tcPr marL="68580" marR="68580" marT="0" marB="0"/>
                </a:tc>
              </a:tr>
            </a:tbl>
          </a:graphicData>
        </a:graphic>
      </p:graphicFrame>
    </p:spTree>
    <p:extLst>
      <p:ext uri="{BB962C8B-B14F-4D97-AF65-F5344CB8AC3E}">
        <p14:creationId xmlns:p14="http://schemas.microsoft.com/office/powerpoint/2010/main" val="39719643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Policy Framework </a:t>
            </a:r>
            <a:br>
              <a:rPr lang="en-US" dirty="0" smtClean="0"/>
            </a:br>
            <a:r>
              <a:rPr lang="en-US" dirty="0" smtClean="0"/>
              <a:t>for Grade 11 Assessment Results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296280266"/>
              </p:ext>
            </p:extLst>
          </p:nvPr>
        </p:nvGraphicFramePr>
        <p:xfrm>
          <a:off x="304800" y="1447800"/>
          <a:ext cx="8400197" cy="4419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76200" y="5983069"/>
            <a:ext cx="6934200" cy="646331"/>
          </a:xfrm>
          <a:prstGeom prst="rect">
            <a:avLst/>
          </a:prstGeom>
          <a:noFill/>
        </p:spPr>
        <p:txBody>
          <a:bodyPr wrap="square" rtlCol="0">
            <a:spAutoFit/>
          </a:bodyPr>
          <a:lstStyle/>
          <a:p>
            <a:r>
              <a:rPr lang="en-US" dirty="0" smtClean="0">
                <a:solidFill>
                  <a:schemeClr val="tx2"/>
                </a:solidFill>
              </a:rPr>
              <a:t>Note:  </a:t>
            </a:r>
            <a:r>
              <a:rPr lang="en-US" dirty="0">
                <a:solidFill>
                  <a:schemeClr val="tx2"/>
                </a:solidFill>
              </a:rPr>
              <a:t>A</a:t>
            </a:r>
            <a:r>
              <a:rPr lang="en-US" dirty="0" smtClean="0">
                <a:solidFill>
                  <a:schemeClr val="tx2"/>
                </a:solidFill>
              </a:rPr>
              <a:t>pplies only to students who matriculate directly from high school to college.</a:t>
            </a:r>
            <a:endParaRPr lang="en-US" dirty="0">
              <a:solidFill>
                <a:schemeClr val="tx2"/>
              </a:solidFill>
            </a:endParaRPr>
          </a:p>
        </p:txBody>
      </p:sp>
    </p:spTree>
    <p:extLst>
      <p:ext uri="{BB962C8B-B14F-4D97-AF65-F5344CB8AC3E}">
        <p14:creationId xmlns:p14="http://schemas.microsoft.com/office/powerpoint/2010/main" val="1550237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What is Smarter Balanced?</a:t>
            </a:r>
            <a:endParaRPr lang="en-US" dirty="0">
              <a:latin typeface="Arial" pitchFamily="34" charset="0"/>
              <a:cs typeface="Arial" pitchFamily="34" charset="0"/>
            </a:endParaRPr>
          </a:p>
        </p:txBody>
      </p:sp>
      <p:sp>
        <p:nvSpPr>
          <p:cNvPr id="3" name="Content Placeholder 2"/>
          <p:cNvSpPr>
            <a:spLocks noGrp="1"/>
          </p:cNvSpPr>
          <p:nvPr>
            <p:ph idx="1"/>
          </p:nvPr>
        </p:nvSpPr>
        <p:spPr>
          <a:xfrm>
            <a:off x="457200" y="1249252"/>
            <a:ext cx="8229600" cy="4559878"/>
          </a:xfrm>
        </p:spPr>
        <p:txBody>
          <a:bodyPr>
            <a:normAutofit fontScale="85000" lnSpcReduction="10000"/>
          </a:bodyPr>
          <a:lstStyle/>
          <a:p>
            <a:pPr>
              <a:lnSpc>
                <a:spcPct val="150000"/>
              </a:lnSpc>
            </a:pPr>
            <a:r>
              <a:rPr lang="en-US" sz="2800" dirty="0" smtClean="0">
                <a:solidFill>
                  <a:schemeClr val="tx2"/>
                </a:solidFill>
                <a:latin typeface="Arial" pitchFamily="34" charset="0"/>
                <a:cs typeface="Arial" pitchFamily="34" charset="0"/>
              </a:rPr>
              <a:t>A consortium of 26 states and territories working together to build next-generation formative, interim and summative assessments for K-12 schools tied to the Common Core State Standards in English language arts/literacy and mathematics.</a:t>
            </a:r>
          </a:p>
          <a:p>
            <a:pPr>
              <a:lnSpc>
                <a:spcPct val="150000"/>
              </a:lnSpc>
            </a:pPr>
            <a:r>
              <a:rPr lang="en-US" sz="2800" dirty="0" smtClean="0">
                <a:solidFill>
                  <a:schemeClr val="tx2"/>
                </a:solidFill>
                <a:latin typeface="Arial" pitchFamily="34" charset="0"/>
                <a:cs typeface="Arial" pitchFamily="34" charset="0"/>
              </a:rPr>
              <a:t>Funding from the federal Race to the Top Assessment grant (~$175M) and foundations (~$3M).</a:t>
            </a:r>
          </a:p>
          <a:p>
            <a:pPr>
              <a:lnSpc>
                <a:spcPct val="150000"/>
              </a:lnSpc>
            </a:pPr>
            <a:r>
              <a:rPr lang="en-US" sz="2800" dirty="0" smtClean="0">
                <a:solidFill>
                  <a:schemeClr val="tx2"/>
                </a:solidFill>
                <a:latin typeface="Arial" pitchFamily="34" charset="0"/>
                <a:cs typeface="Arial" pitchFamily="34" charset="0"/>
              </a:rPr>
              <a:t>Governed by member states on a consensus model.  </a:t>
            </a:r>
          </a:p>
        </p:txBody>
      </p:sp>
    </p:spTree>
    <p:extLst>
      <p:ext uri="{BB962C8B-B14F-4D97-AF65-F5344CB8AC3E}">
        <p14:creationId xmlns:p14="http://schemas.microsoft.com/office/powerpoint/2010/main" val="19331397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953661"/>
          </a:xfrm>
        </p:spPr>
        <p:txBody>
          <a:bodyPr/>
          <a:lstStyle/>
          <a:p>
            <a:r>
              <a:rPr lang="en-US" dirty="0" smtClean="0"/>
              <a:t>Higher Education After Smarter Balanced:  </a:t>
            </a:r>
            <a:br>
              <a:rPr lang="en-US" dirty="0" smtClean="0"/>
            </a:br>
            <a:r>
              <a:rPr lang="en-US" dirty="0" smtClean="0"/>
              <a:t>What’s Changed?</a:t>
            </a:r>
            <a:endParaRPr lang="en-US" dirty="0"/>
          </a:p>
        </p:txBody>
      </p:sp>
      <p:sp>
        <p:nvSpPr>
          <p:cNvPr id="3" name="Content Placeholder 2"/>
          <p:cNvSpPr>
            <a:spLocks noGrp="1"/>
          </p:cNvSpPr>
          <p:nvPr>
            <p:ph idx="1"/>
          </p:nvPr>
        </p:nvSpPr>
        <p:spPr>
          <a:xfrm>
            <a:off x="177421" y="1364161"/>
            <a:ext cx="8683244" cy="4940490"/>
          </a:xfrm>
        </p:spPr>
        <p:txBody>
          <a:bodyPr>
            <a:noAutofit/>
          </a:bodyPr>
          <a:lstStyle/>
          <a:p>
            <a:r>
              <a:rPr lang="en-US" sz="2200" dirty="0" smtClean="0">
                <a:solidFill>
                  <a:schemeClr val="tx2"/>
                </a:solidFill>
                <a:latin typeface="+mj-lt"/>
              </a:rPr>
              <a:t>Instead of multiple tests, with differing performance standards, all public schools in consortium states use the same test, content standards (Common Core) and performance standards.  </a:t>
            </a:r>
          </a:p>
          <a:p>
            <a:r>
              <a:rPr lang="en-US" sz="2200" dirty="0" smtClean="0">
                <a:solidFill>
                  <a:schemeClr val="tx2"/>
                </a:solidFill>
                <a:latin typeface="+mj-lt"/>
              </a:rPr>
              <a:t>Grade 11 performance standards are pegged to college content-readiness, with standards for earlier grades mapped to Grade 11.</a:t>
            </a:r>
          </a:p>
          <a:p>
            <a:r>
              <a:rPr lang="en-US" sz="2200" dirty="0" smtClean="0">
                <a:solidFill>
                  <a:schemeClr val="tx2"/>
                </a:solidFill>
                <a:latin typeface="+mj-lt"/>
              </a:rPr>
              <a:t>In each state, K-12 and higher education set requirements for Grade 12 (may vary by institution type).</a:t>
            </a:r>
          </a:p>
          <a:p>
            <a:r>
              <a:rPr lang="en-US" sz="2200" dirty="0" smtClean="0">
                <a:solidFill>
                  <a:schemeClr val="tx2"/>
                </a:solidFill>
                <a:latin typeface="+mj-lt"/>
              </a:rPr>
              <a:t>Students, parents and teachers know where the academic “goal line” is and students can address deficiencies in high school.</a:t>
            </a:r>
          </a:p>
          <a:p>
            <a:r>
              <a:rPr lang="en-US" sz="2200" dirty="0" smtClean="0">
                <a:solidFill>
                  <a:schemeClr val="tx2"/>
                </a:solidFill>
                <a:latin typeface="+mj-lt"/>
              </a:rPr>
              <a:t>Working together, K-12 and higher education can develop appropriate grade 12 experiences for students at differing achievement levels.</a:t>
            </a:r>
          </a:p>
          <a:p>
            <a:r>
              <a:rPr lang="en-US" sz="2200" dirty="0" smtClean="0">
                <a:solidFill>
                  <a:schemeClr val="tx2"/>
                </a:solidFill>
                <a:latin typeface="+mj-lt"/>
              </a:rPr>
              <a:t>Colleges can target students for special programs based on Grade 8 scores (or earlier).</a:t>
            </a:r>
            <a:endParaRPr lang="en-US" sz="2200" dirty="0">
              <a:solidFill>
                <a:schemeClr val="tx2"/>
              </a:solidFill>
              <a:latin typeface="+mj-lt"/>
            </a:endParaRPr>
          </a:p>
        </p:txBody>
      </p:sp>
    </p:spTree>
    <p:extLst>
      <p:ext uri="{BB962C8B-B14F-4D97-AF65-F5344CB8AC3E}">
        <p14:creationId xmlns:p14="http://schemas.microsoft.com/office/powerpoint/2010/main" val="29484512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46"/>
            <a:ext cx="9144000" cy="999154"/>
          </a:xfrm>
        </p:spPr>
        <p:txBody>
          <a:bodyPr/>
          <a:lstStyle/>
          <a:p>
            <a:r>
              <a:rPr lang="en-US" dirty="0" smtClean="0"/>
              <a:t>Higher Education After Smarter Balanced:</a:t>
            </a:r>
            <a:br>
              <a:rPr lang="en-US" dirty="0" smtClean="0"/>
            </a:br>
            <a:r>
              <a:rPr lang="en-US" dirty="0" smtClean="0"/>
              <a:t>What Hasn’t Changed?</a:t>
            </a:r>
            <a:endParaRPr lang="en-US" dirty="0"/>
          </a:p>
        </p:txBody>
      </p:sp>
      <p:sp>
        <p:nvSpPr>
          <p:cNvPr id="3" name="Content Placeholder 2"/>
          <p:cNvSpPr>
            <a:spLocks noGrp="1"/>
          </p:cNvSpPr>
          <p:nvPr>
            <p:ph idx="1"/>
          </p:nvPr>
        </p:nvSpPr>
        <p:spPr>
          <a:xfrm>
            <a:off x="152400" y="1371600"/>
            <a:ext cx="8763000" cy="5029200"/>
          </a:xfrm>
        </p:spPr>
        <p:txBody>
          <a:bodyPr>
            <a:noAutofit/>
          </a:bodyPr>
          <a:lstStyle/>
          <a:p>
            <a:pPr>
              <a:spcBef>
                <a:spcPts val="1200"/>
              </a:spcBef>
            </a:pPr>
            <a:r>
              <a:rPr lang="en-US" sz="2200" b="1" dirty="0" smtClean="0">
                <a:solidFill>
                  <a:schemeClr val="accent1"/>
                </a:solidFill>
                <a:latin typeface="+mn-lt"/>
              </a:rPr>
              <a:t>High school exit</a:t>
            </a:r>
            <a:r>
              <a:rPr lang="en-US" sz="2200" dirty="0" smtClean="0">
                <a:solidFill>
                  <a:schemeClr val="tx2"/>
                </a:solidFill>
                <a:latin typeface="+mn-lt"/>
              </a:rPr>
              <a:t>:  Some states may use the Smarter Balanced assessment—with a lower performance standard—for high school exit, but no state currently plans to use the college content-readiness standard for this purpose.</a:t>
            </a:r>
          </a:p>
          <a:p>
            <a:pPr>
              <a:spcBef>
                <a:spcPts val="1200"/>
              </a:spcBef>
            </a:pPr>
            <a:r>
              <a:rPr lang="en-US" sz="2200" b="1" dirty="0" smtClean="0">
                <a:solidFill>
                  <a:schemeClr val="accent1"/>
                </a:solidFill>
                <a:latin typeface="+mn-lt"/>
              </a:rPr>
              <a:t>Admission</a:t>
            </a:r>
            <a:r>
              <a:rPr lang="en-US" sz="2200" dirty="0" smtClean="0">
                <a:solidFill>
                  <a:schemeClr val="tx2"/>
                </a:solidFill>
                <a:latin typeface="+mn-lt"/>
              </a:rPr>
              <a:t> :  Colleges will continue to admit students according to their current standards and practices – </a:t>
            </a:r>
            <a:r>
              <a:rPr lang="en-US" sz="2200" i="1" dirty="0" smtClean="0">
                <a:solidFill>
                  <a:schemeClr val="tx2"/>
                </a:solidFill>
                <a:latin typeface="+mn-lt"/>
              </a:rPr>
              <a:t>the college content-readiness policy applies only to admitted students</a:t>
            </a:r>
            <a:r>
              <a:rPr lang="en-US" sz="2200" dirty="0" smtClean="0">
                <a:solidFill>
                  <a:schemeClr val="tx2"/>
                </a:solidFill>
                <a:latin typeface="+mn-lt"/>
              </a:rPr>
              <a:t>.</a:t>
            </a:r>
          </a:p>
          <a:p>
            <a:pPr>
              <a:spcBef>
                <a:spcPts val="1200"/>
              </a:spcBef>
            </a:pPr>
            <a:r>
              <a:rPr lang="en-US" sz="2200" b="1" dirty="0" smtClean="0">
                <a:solidFill>
                  <a:schemeClr val="accent1"/>
                </a:solidFill>
                <a:latin typeface="+mn-lt"/>
              </a:rPr>
              <a:t>Placement</a:t>
            </a:r>
            <a:r>
              <a:rPr lang="en-US" sz="2200" dirty="0" smtClean="0">
                <a:solidFill>
                  <a:schemeClr val="tx2"/>
                </a:solidFill>
                <a:latin typeface="+mn-lt"/>
              </a:rPr>
              <a:t>:  While honoring the exemption from developmental education for students who have earned it, colleges may use tests (and/or other means) to determine appropriate course placement.</a:t>
            </a:r>
          </a:p>
          <a:p>
            <a:pPr>
              <a:spcBef>
                <a:spcPts val="1200"/>
              </a:spcBef>
            </a:pPr>
            <a:r>
              <a:rPr lang="en-US" sz="2200" b="1" dirty="0" smtClean="0">
                <a:solidFill>
                  <a:schemeClr val="accent1"/>
                </a:solidFill>
                <a:latin typeface="+mn-lt"/>
              </a:rPr>
              <a:t>Dev ed reform</a:t>
            </a:r>
            <a:r>
              <a:rPr lang="en-US" sz="2200" dirty="0" smtClean="0">
                <a:solidFill>
                  <a:schemeClr val="tx2"/>
                </a:solidFill>
                <a:latin typeface="+mn-lt"/>
              </a:rPr>
              <a:t>: Colleges can continue to place any student into credit-bearing courses.  Grades-only placement policies are unaffected.</a:t>
            </a:r>
          </a:p>
          <a:p>
            <a:pPr lvl="0">
              <a:spcBef>
                <a:spcPts val="1200"/>
              </a:spcBef>
            </a:pPr>
            <a:r>
              <a:rPr lang="en-US" sz="2200" b="1" dirty="0" smtClean="0">
                <a:solidFill>
                  <a:schemeClr val="accent1"/>
                </a:solidFill>
                <a:latin typeface="+mn-lt"/>
              </a:rPr>
              <a:t>STEM</a:t>
            </a:r>
            <a:r>
              <a:rPr lang="en-US" sz="2200" dirty="0" smtClean="0">
                <a:solidFill>
                  <a:schemeClr val="tx2"/>
                </a:solidFill>
                <a:latin typeface="+mn-lt"/>
              </a:rPr>
              <a:t>:  Colleges </a:t>
            </a:r>
            <a:r>
              <a:rPr lang="en-US" sz="2200" dirty="0">
                <a:solidFill>
                  <a:schemeClr val="tx2"/>
                </a:solidFill>
                <a:latin typeface="+mn-lt"/>
              </a:rPr>
              <a:t>will need to assess additional </a:t>
            </a:r>
            <a:r>
              <a:rPr lang="en-US" sz="2200" dirty="0" smtClean="0">
                <a:solidFill>
                  <a:schemeClr val="tx2"/>
                </a:solidFill>
                <a:latin typeface="+mn-lt"/>
              </a:rPr>
              <a:t>evidence for </a:t>
            </a:r>
            <a:r>
              <a:rPr lang="en-US" sz="2200" dirty="0">
                <a:solidFill>
                  <a:schemeClr val="tx2"/>
                </a:solidFill>
                <a:latin typeface="+mn-lt"/>
              </a:rPr>
              <a:t>students seeking to enter more advanced mathematics courses</a:t>
            </a:r>
            <a:r>
              <a:rPr lang="en-US" sz="2200" dirty="0" smtClean="0">
                <a:solidFill>
                  <a:schemeClr val="tx2"/>
                </a:solidFill>
                <a:latin typeface="+mn-lt"/>
              </a:rPr>
              <a:t>.</a:t>
            </a:r>
            <a:endParaRPr lang="en-US" sz="2200" dirty="0">
              <a:solidFill>
                <a:schemeClr val="tx2"/>
              </a:solidFill>
              <a:latin typeface="+mn-lt"/>
            </a:endParaRPr>
          </a:p>
        </p:txBody>
      </p:sp>
    </p:spTree>
    <p:extLst>
      <p:ext uri="{BB962C8B-B14F-4D97-AF65-F5344CB8AC3E}">
        <p14:creationId xmlns:p14="http://schemas.microsoft.com/office/powerpoint/2010/main" val="37919879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t>Exemplar Student Scenarios </a:t>
            </a:r>
            <a:br>
              <a:rPr lang="en-US" dirty="0" smtClean="0"/>
            </a:br>
            <a:r>
              <a:rPr lang="en-US" dirty="0" smtClean="0"/>
              <a:t>[To be determined by states]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481606710"/>
              </p:ext>
            </p:extLst>
          </p:nvPr>
        </p:nvGraphicFramePr>
        <p:xfrm>
          <a:off x="457200" y="1353671"/>
          <a:ext cx="8229600" cy="45899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942784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lstStyle/>
          <a:p>
            <a:r>
              <a:rPr lang="en-US" dirty="0" smtClean="0"/>
              <a:t>Next Steps for Higher Education</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654330606"/>
              </p:ext>
            </p:extLst>
          </p:nvPr>
        </p:nvGraphicFramePr>
        <p:xfrm>
          <a:off x="228600" y="1361943"/>
          <a:ext cx="8667750" cy="4426368"/>
        </p:xfrm>
        <a:graphic>
          <a:graphicData uri="http://schemas.openxmlformats.org/drawingml/2006/table">
            <a:tbl>
              <a:tblPr bandRow="1">
                <a:tableStyleId>{5C22544A-7EE6-4342-B048-85BDC9FD1C3A}</a:tableStyleId>
              </a:tblPr>
              <a:tblGrid>
                <a:gridCol w="5562600"/>
                <a:gridCol w="3105150"/>
              </a:tblGrid>
              <a:tr h="465666">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smtClean="0">
                          <a:solidFill>
                            <a:schemeClr val="tx2"/>
                          </a:solidFill>
                        </a:rPr>
                        <a:t>Reporting System Development</a:t>
                      </a:r>
                    </a:p>
                  </a:txBody>
                  <a:tcPr anchor="ctr"/>
                </a:tc>
                <a:tc>
                  <a:txBody>
                    <a:bodyPr/>
                    <a:lstStyle/>
                    <a:p>
                      <a:r>
                        <a:rPr lang="en-US" sz="2000" dirty="0" smtClean="0">
                          <a:solidFill>
                            <a:schemeClr val="tx2"/>
                          </a:solidFill>
                        </a:rPr>
                        <a:t>Spring</a:t>
                      </a:r>
                      <a:r>
                        <a:rPr lang="en-US" sz="2000" baseline="0" dirty="0" smtClean="0">
                          <a:solidFill>
                            <a:schemeClr val="tx2"/>
                          </a:solidFill>
                        </a:rPr>
                        <a:t> – Winter 2013</a:t>
                      </a:r>
                      <a:endParaRPr lang="en-US" sz="2000" dirty="0">
                        <a:solidFill>
                          <a:schemeClr val="tx2"/>
                        </a:solidFill>
                      </a:endParaRPr>
                    </a:p>
                  </a:txBody>
                  <a:tcPr anchor="ctr"/>
                </a:tc>
              </a:tr>
              <a:tr h="465666">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smtClean="0">
                          <a:solidFill>
                            <a:schemeClr val="tx2"/>
                          </a:solidFill>
                        </a:rPr>
                        <a:t>Comparability with PARCC</a:t>
                      </a:r>
                    </a:p>
                  </a:txBody>
                  <a:tcPr anchor="ctr"/>
                </a:tc>
                <a:tc>
                  <a:txBody>
                    <a:bodyPr/>
                    <a:lstStyle/>
                    <a:p>
                      <a:r>
                        <a:rPr lang="en-US" sz="2000" dirty="0" smtClean="0">
                          <a:solidFill>
                            <a:schemeClr val="tx2"/>
                          </a:solidFill>
                        </a:rPr>
                        <a:t>Spring</a:t>
                      </a:r>
                      <a:r>
                        <a:rPr lang="en-US" sz="2000" baseline="0" dirty="0" smtClean="0">
                          <a:solidFill>
                            <a:schemeClr val="tx2"/>
                          </a:solidFill>
                        </a:rPr>
                        <a:t> </a:t>
                      </a:r>
                      <a:r>
                        <a:rPr lang="en-US" sz="2000" dirty="0" smtClean="0">
                          <a:solidFill>
                            <a:schemeClr val="tx2"/>
                          </a:solidFill>
                        </a:rPr>
                        <a:t>– Winter 2013</a:t>
                      </a:r>
                      <a:endParaRPr lang="en-US" sz="2000" dirty="0">
                        <a:solidFill>
                          <a:schemeClr val="tx2"/>
                        </a:solidFill>
                      </a:endParaRPr>
                    </a:p>
                  </a:txBody>
                  <a:tcPr anchor="ctr"/>
                </a:tc>
              </a:tr>
              <a:tr h="465666">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smtClean="0">
                          <a:solidFill>
                            <a:schemeClr val="tx2"/>
                          </a:solidFill>
                        </a:rPr>
                        <a:t>Career Readiness Policy</a:t>
                      </a:r>
                      <a:r>
                        <a:rPr lang="en-US" sz="2000" baseline="0" dirty="0" smtClean="0">
                          <a:solidFill>
                            <a:schemeClr val="tx2"/>
                          </a:solidFill>
                        </a:rPr>
                        <a:t> *</a:t>
                      </a:r>
                      <a:endParaRPr lang="en-US" sz="2000" dirty="0" smtClean="0">
                        <a:solidFill>
                          <a:schemeClr val="tx2"/>
                        </a:solidFill>
                      </a:endParaRPr>
                    </a:p>
                  </a:txBody>
                  <a:tcPr anchor="ctr"/>
                </a:tc>
                <a:tc>
                  <a:txBody>
                    <a:bodyPr/>
                    <a:lstStyle/>
                    <a:p>
                      <a:r>
                        <a:rPr lang="en-US" sz="2000" dirty="0" smtClean="0">
                          <a:solidFill>
                            <a:schemeClr val="tx2"/>
                          </a:solidFill>
                        </a:rPr>
                        <a:t>Spring 2013</a:t>
                      </a:r>
                      <a:r>
                        <a:rPr lang="en-US" sz="2000" baseline="0" dirty="0" smtClean="0">
                          <a:solidFill>
                            <a:schemeClr val="tx2"/>
                          </a:solidFill>
                        </a:rPr>
                        <a:t> – Spring </a:t>
                      </a:r>
                      <a:r>
                        <a:rPr lang="en-US" sz="2000" dirty="0" smtClean="0">
                          <a:solidFill>
                            <a:schemeClr val="tx2"/>
                          </a:solidFill>
                        </a:rPr>
                        <a:t>2014</a:t>
                      </a:r>
                      <a:endParaRPr lang="en-US" sz="2000" dirty="0">
                        <a:solidFill>
                          <a:schemeClr val="tx2"/>
                        </a:solidFill>
                      </a:endParaRPr>
                    </a:p>
                  </a:txBody>
                  <a:tcPr anchor="ctr"/>
                </a:tc>
              </a:tr>
              <a:tr h="465666">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smtClean="0">
                          <a:solidFill>
                            <a:schemeClr val="tx2"/>
                          </a:solidFill>
                        </a:rPr>
                        <a:t>Validation</a:t>
                      </a:r>
                      <a:r>
                        <a:rPr lang="en-US" sz="2000" baseline="0" dirty="0" smtClean="0">
                          <a:solidFill>
                            <a:schemeClr val="tx2"/>
                          </a:solidFill>
                        </a:rPr>
                        <a:t> Research Planning</a:t>
                      </a:r>
                      <a:endParaRPr lang="en-US" sz="2000" dirty="0" smtClean="0">
                        <a:solidFill>
                          <a:schemeClr val="tx2"/>
                        </a:solidFill>
                      </a:endParaRPr>
                    </a:p>
                  </a:txBody>
                  <a:tcPr anchor="ctr"/>
                </a:tc>
                <a:tc>
                  <a:txBody>
                    <a:bodyPr/>
                    <a:lstStyle/>
                    <a:p>
                      <a:r>
                        <a:rPr lang="en-US" sz="2000" dirty="0" smtClean="0">
                          <a:solidFill>
                            <a:schemeClr val="tx2"/>
                          </a:solidFill>
                        </a:rPr>
                        <a:t>Spring</a:t>
                      </a:r>
                      <a:r>
                        <a:rPr lang="en-US" sz="2000" baseline="0" dirty="0" smtClean="0">
                          <a:solidFill>
                            <a:schemeClr val="tx2"/>
                          </a:solidFill>
                        </a:rPr>
                        <a:t> </a:t>
                      </a:r>
                      <a:r>
                        <a:rPr lang="en-US" sz="2000" dirty="0" smtClean="0">
                          <a:solidFill>
                            <a:schemeClr val="tx2"/>
                          </a:solidFill>
                        </a:rPr>
                        <a:t>– </a:t>
                      </a:r>
                      <a:r>
                        <a:rPr lang="en-US" sz="2000" baseline="0" dirty="0" smtClean="0">
                          <a:solidFill>
                            <a:schemeClr val="tx2"/>
                          </a:solidFill>
                        </a:rPr>
                        <a:t>Winter 2013</a:t>
                      </a:r>
                      <a:endParaRPr lang="en-US" sz="2000" dirty="0">
                        <a:solidFill>
                          <a:schemeClr val="tx2"/>
                        </a:solidFill>
                      </a:endParaRPr>
                    </a:p>
                  </a:txBody>
                  <a:tcPr anchor="ctr"/>
                </a:tc>
              </a:tr>
              <a:tr h="465666">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smtClean="0">
                          <a:solidFill>
                            <a:schemeClr val="tx2"/>
                          </a:solidFill>
                        </a:rPr>
                        <a:t>States</a:t>
                      </a:r>
                      <a:r>
                        <a:rPr lang="en-US" sz="2000" baseline="0" dirty="0" smtClean="0">
                          <a:solidFill>
                            <a:schemeClr val="tx2"/>
                          </a:solidFill>
                        </a:rPr>
                        <a:t> Determine Grade 12 Requirements</a:t>
                      </a:r>
                      <a:endParaRPr lang="en-US" sz="2000" dirty="0" smtClean="0">
                        <a:solidFill>
                          <a:schemeClr val="tx2"/>
                        </a:solidFill>
                      </a:endParaRPr>
                    </a:p>
                  </a:txBody>
                  <a:tcPr anchor="ctr"/>
                </a:tc>
                <a:tc>
                  <a:txBody>
                    <a:bodyPr/>
                    <a:lstStyle/>
                    <a:p>
                      <a:r>
                        <a:rPr lang="en-US" sz="2000" dirty="0" smtClean="0">
                          <a:solidFill>
                            <a:schemeClr val="tx2"/>
                          </a:solidFill>
                        </a:rPr>
                        <a:t>Fall 2013 –</a:t>
                      </a:r>
                      <a:r>
                        <a:rPr lang="en-US" sz="2000" baseline="0" dirty="0" smtClean="0">
                          <a:solidFill>
                            <a:schemeClr val="tx2"/>
                          </a:solidFill>
                        </a:rPr>
                        <a:t> </a:t>
                      </a:r>
                      <a:r>
                        <a:rPr lang="en-US" sz="2000" dirty="0" smtClean="0">
                          <a:solidFill>
                            <a:schemeClr val="tx2"/>
                          </a:solidFill>
                        </a:rPr>
                        <a:t>Spring 2014</a:t>
                      </a:r>
                      <a:endParaRPr lang="en-US" sz="2000" dirty="0">
                        <a:solidFill>
                          <a:schemeClr val="tx2"/>
                        </a:solidFill>
                      </a:endParaRPr>
                    </a:p>
                  </a:txBody>
                  <a:tcPr anchor="ctr"/>
                </a:tc>
              </a:tr>
              <a:tr h="465666">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smtClean="0">
                          <a:solidFill>
                            <a:schemeClr val="tx2"/>
                          </a:solidFill>
                        </a:rPr>
                        <a:t>Validation Research Implementation</a:t>
                      </a:r>
                    </a:p>
                  </a:txBody>
                  <a:tcPr anchor="ctr"/>
                </a:tc>
                <a:tc>
                  <a:txBody>
                    <a:bodyPr/>
                    <a:lstStyle/>
                    <a:p>
                      <a:r>
                        <a:rPr lang="en-US" sz="2000" dirty="0" smtClean="0">
                          <a:solidFill>
                            <a:schemeClr val="tx2"/>
                          </a:solidFill>
                        </a:rPr>
                        <a:t>Spring 2014</a:t>
                      </a:r>
                      <a:r>
                        <a:rPr lang="en-US" sz="2000" baseline="0" dirty="0" smtClean="0">
                          <a:solidFill>
                            <a:schemeClr val="tx2"/>
                          </a:solidFill>
                        </a:rPr>
                        <a:t> </a:t>
                      </a:r>
                      <a:r>
                        <a:rPr lang="en-US" sz="2000" dirty="0" smtClean="0">
                          <a:solidFill>
                            <a:schemeClr val="tx2"/>
                          </a:solidFill>
                        </a:rPr>
                        <a:t>– </a:t>
                      </a:r>
                      <a:r>
                        <a:rPr lang="en-US" sz="2000" baseline="0" dirty="0" smtClean="0">
                          <a:solidFill>
                            <a:schemeClr val="tx2"/>
                          </a:solidFill>
                        </a:rPr>
                        <a:t>2017</a:t>
                      </a:r>
                      <a:endParaRPr lang="en-US" sz="2000" dirty="0">
                        <a:solidFill>
                          <a:schemeClr val="tx2"/>
                        </a:solidFill>
                      </a:endParaRPr>
                    </a:p>
                  </a:txBody>
                  <a:tcPr anchor="ctr"/>
                </a:tc>
              </a:tr>
              <a:tr h="465666">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smtClean="0">
                          <a:solidFill>
                            <a:schemeClr val="tx2"/>
                          </a:solidFill>
                        </a:rPr>
                        <a:t>Standard-setting*</a:t>
                      </a:r>
                    </a:p>
                  </a:txBody>
                  <a:tcPr anchor="ctr"/>
                </a:tc>
                <a:tc>
                  <a:txBody>
                    <a:bodyPr/>
                    <a:lstStyle/>
                    <a:p>
                      <a:r>
                        <a:rPr lang="en-US" sz="2000" dirty="0" smtClean="0">
                          <a:solidFill>
                            <a:schemeClr val="tx2"/>
                          </a:solidFill>
                        </a:rPr>
                        <a:t>Summer 2014</a:t>
                      </a:r>
                      <a:endParaRPr lang="en-US" sz="2000" dirty="0">
                        <a:solidFill>
                          <a:schemeClr val="tx2"/>
                        </a:solidFill>
                      </a:endParaRPr>
                    </a:p>
                  </a:txBody>
                  <a:tcPr anchor="ctr"/>
                </a:tc>
              </a:tr>
              <a:tr h="465666">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smtClean="0">
                          <a:solidFill>
                            <a:schemeClr val="tx2"/>
                          </a:solidFill>
                        </a:rPr>
                        <a:t>Development of Reporting ALDs *</a:t>
                      </a:r>
                    </a:p>
                  </a:txBody>
                  <a:tcPr anchor="ctr"/>
                </a:tc>
                <a:tc>
                  <a:txBody>
                    <a:bodyPr/>
                    <a:lstStyle/>
                    <a:p>
                      <a:r>
                        <a:rPr lang="en-US" sz="2000" dirty="0" smtClean="0">
                          <a:solidFill>
                            <a:schemeClr val="tx2"/>
                          </a:solidFill>
                        </a:rPr>
                        <a:t>Spring</a:t>
                      </a:r>
                      <a:r>
                        <a:rPr lang="en-US" sz="2000" baseline="0" dirty="0" smtClean="0">
                          <a:solidFill>
                            <a:schemeClr val="tx2"/>
                          </a:solidFill>
                        </a:rPr>
                        <a:t> </a:t>
                      </a:r>
                      <a:r>
                        <a:rPr lang="en-US" sz="2000" dirty="0" smtClean="0">
                          <a:solidFill>
                            <a:schemeClr val="tx2"/>
                          </a:solidFill>
                        </a:rPr>
                        <a:t>– Summer</a:t>
                      </a:r>
                      <a:r>
                        <a:rPr lang="en-US" sz="2000" baseline="0" dirty="0" smtClean="0">
                          <a:solidFill>
                            <a:schemeClr val="tx2"/>
                          </a:solidFill>
                        </a:rPr>
                        <a:t> 2014</a:t>
                      </a:r>
                      <a:endParaRPr lang="en-US" sz="2000" dirty="0">
                        <a:solidFill>
                          <a:schemeClr val="tx2"/>
                        </a:solidFill>
                      </a:endParaRPr>
                    </a:p>
                  </a:txBody>
                  <a:tcPr anchor="ctr"/>
                </a:tc>
              </a:tr>
              <a:tr h="465666">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smtClean="0">
                          <a:solidFill>
                            <a:schemeClr val="tx2"/>
                          </a:solidFill>
                        </a:rPr>
                        <a:t>Institutional participation decisions </a:t>
                      </a:r>
                    </a:p>
                  </a:txBody>
                  <a:tcPr anchor="ctr"/>
                </a:tc>
                <a:tc>
                  <a:txBody>
                    <a:bodyPr/>
                    <a:lstStyle/>
                    <a:p>
                      <a:r>
                        <a:rPr lang="en-US" sz="2000" dirty="0" smtClean="0">
                          <a:solidFill>
                            <a:schemeClr val="tx2"/>
                          </a:solidFill>
                        </a:rPr>
                        <a:t>Beginning Fall 2014</a:t>
                      </a:r>
                      <a:endParaRPr lang="en-US" sz="2000" dirty="0">
                        <a:solidFill>
                          <a:schemeClr val="tx2"/>
                        </a:solidFill>
                      </a:endParaRPr>
                    </a:p>
                  </a:txBody>
                  <a:tcPr anchor="ctr"/>
                </a:tc>
              </a:tr>
            </a:tbl>
          </a:graphicData>
        </a:graphic>
      </p:graphicFrame>
      <p:sp>
        <p:nvSpPr>
          <p:cNvPr id="5" name="TextBox 4"/>
          <p:cNvSpPr txBox="1"/>
          <p:nvPr/>
        </p:nvSpPr>
        <p:spPr>
          <a:xfrm>
            <a:off x="163707" y="6267510"/>
            <a:ext cx="6705600" cy="400110"/>
          </a:xfrm>
          <a:prstGeom prst="rect">
            <a:avLst/>
          </a:prstGeom>
          <a:noFill/>
        </p:spPr>
        <p:txBody>
          <a:bodyPr wrap="square" rtlCol="0">
            <a:spAutoFit/>
          </a:bodyPr>
          <a:lstStyle/>
          <a:p>
            <a:r>
              <a:rPr lang="en-US" sz="2000" dirty="0">
                <a:solidFill>
                  <a:srgbClr val="000000"/>
                </a:solidFill>
              </a:rPr>
              <a:t>* Subject to state vote by K12 and higher education.</a:t>
            </a:r>
          </a:p>
        </p:txBody>
      </p:sp>
    </p:spTree>
    <p:extLst>
      <p:ext uri="{BB962C8B-B14F-4D97-AF65-F5344CB8AC3E}">
        <p14:creationId xmlns:p14="http://schemas.microsoft.com/office/powerpoint/2010/main" val="24333643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Learn More and Stay Engaged</a:t>
            </a:r>
            <a:endParaRPr lang="en-US" dirty="0"/>
          </a:p>
        </p:txBody>
      </p:sp>
      <p:pic>
        <p:nvPicPr>
          <p:cNvPr id="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3611" t="13778" r="14444" b="11334"/>
          <a:stretch/>
        </p:blipFill>
        <p:spPr bwMode="auto">
          <a:xfrm>
            <a:off x="3543300" y="1436688"/>
            <a:ext cx="5486400" cy="3569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2"/>
          <p:cNvSpPr>
            <a:spLocks noGrp="1"/>
          </p:cNvSpPr>
          <p:nvPr>
            <p:ph idx="1"/>
          </p:nvPr>
        </p:nvSpPr>
        <p:spPr>
          <a:xfrm>
            <a:off x="0" y="1581150"/>
            <a:ext cx="3524250" cy="4991106"/>
          </a:xfrm>
        </p:spPr>
        <p:txBody>
          <a:bodyPr>
            <a:noAutofit/>
          </a:bodyPr>
          <a:lstStyle/>
          <a:p>
            <a:pPr>
              <a:spcBef>
                <a:spcPts val="2400"/>
              </a:spcBef>
              <a:spcAft>
                <a:spcPts val="1200"/>
              </a:spcAft>
            </a:pPr>
            <a:r>
              <a:rPr lang="en-US" sz="2400" dirty="0">
                <a:solidFill>
                  <a:schemeClr val="tx2"/>
                </a:solidFill>
              </a:rPr>
              <a:t>Visit </a:t>
            </a:r>
            <a:r>
              <a:rPr lang="en-US" sz="2400" dirty="0" smtClean="0">
                <a:solidFill>
                  <a:schemeClr val="tx2"/>
                </a:solidFill>
              </a:rPr>
              <a:t>SmarterBalanced.org for the latest news and developments</a:t>
            </a:r>
          </a:p>
          <a:p>
            <a:pPr>
              <a:spcBef>
                <a:spcPts val="2400"/>
              </a:spcBef>
              <a:spcAft>
                <a:spcPts val="1200"/>
              </a:spcAft>
            </a:pPr>
            <a:r>
              <a:rPr lang="en-US" sz="2400" dirty="0" smtClean="0">
                <a:solidFill>
                  <a:schemeClr val="tx2"/>
                </a:solidFill>
              </a:rPr>
              <a:t>Sign up for the e-newsletter</a:t>
            </a:r>
          </a:p>
          <a:p>
            <a:pPr>
              <a:spcBef>
                <a:spcPts val="2400"/>
              </a:spcBef>
              <a:spcAft>
                <a:spcPts val="1200"/>
              </a:spcAft>
            </a:pPr>
            <a:r>
              <a:rPr lang="en-US" sz="2400" dirty="0" smtClean="0">
                <a:solidFill>
                  <a:schemeClr val="tx2"/>
                </a:solidFill>
              </a:rPr>
              <a:t>Follow on </a:t>
            </a:r>
            <a:r>
              <a:rPr lang="en-US" sz="2400" dirty="0">
                <a:solidFill>
                  <a:schemeClr val="tx2"/>
                </a:solidFill>
              </a:rPr>
              <a:t/>
            </a:r>
            <a:br>
              <a:rPr lang="en-US" sz="2400" dirty="0">
                <a:solidFill>
                  <a:schemeClr val="tx2"/>
                </a:solidFill>
              </a:rPr>
            </a:br>
            <a:r>
              <a:rPr lang="en-US" sz="2400" dirty="0" smtClean="0">
                <a:solidFill>
                  <a:schemeClr val="tx2"/>
                </a:solidFill>
              </a:rPr>
              <a:t>Twitter: @</a:t>
            </a:r>
            <a:r>
              <a:rPr lang="en-US" sz="2400" dirty="0" err="1" smtClean="0">
                <a:solidFill>
                  <a:schemeClr val="tx2"/>
                </a:solidFill>
              </a:rPr>
              <a:t>SmarterBalanced</a:t>
            </a:r>
            <a:endParaRPr lang="en-US" sz="2400" dirty="0" smtClean="0">
              <a:solidFill>
                <a:schemeClr val="tx2"/>
              </a:solidFill>
            </a:endParaRPr>
          </a:p>
        </p:txBody>
      </p:sp>
    </p:spTree>
    <p:extLst>
      <p:ext uri="{BB962C8B-B14F-4D97-AF65-F5344CB8AC3E}">
        <p14:creationId xmlns:p14="http://schemas.microsoft.com/office/powerpoint/2010/main" val="20142967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defRPr/>
            </a:pPr>
            <a:r>
              <a:rPr b="1" dirty="0" smtClean="0">
                <a:latin typeface="Arial" pitchFamily="34" charset="0"/>
                <a:cs typeface="Arial" pitchFamily="34" charset="0"/>
              </a:rPr>
              <a:t>Smarter Balanced Assessment Consortium</a:t>
            </a:r>
            <a:endParaRPr b="1" dirty="0">
              <a:latin typeface="Arial" pitchFamily="34" charset="0"/>
              <a:cs typeface="Arial" pitchFamily="34" charset="0"/>
            </a:endParaRPr>
          </a:p>
        </p:txBody>
      </p:sp>
      <p:sp>
        <p:nvSpPr>
          <p:cNvPr id="5" name="Content Placeholder 4"/>
          <p:cNvSpPr>
            <a:spLocks noGrp="1"/>
          </p:cNvSpPr>
          <p:nvPr>
            <p:ph idx="1"/>
          </p:nvPr>
        </p:nvSpPr>
        <p:spPr>
          <a:xfrm>
            <a:off x="148105" y="1504724"/>
            <a:ext cx="2453428" cy="4342284"/>
          </a:xfrm>
        </p:spPr>
        <p:txBody>
          <a:bodyPr>
            <a:noAutofit/>
          </a:bodyPr>
          <a:lstStyle/>
          <a:p>
            <a:pPr marL="347663" indent="-347663" eaLnBrk="1" hangingPunct="1">
              <a:lnSpc>
                <a:spcPct val="100000"/>
              </a:lnSpc>
              <a:spcBef>
                <a:spcPts val="600"/>
              </a:spcBef>
              <a:spcAft>
                <a:spcPts val="1200"/>
              </a:spcAft>
              <a:buClr>
                <a:schemeClr val="accent1"/>
              </a:buClr>
            </a:pPr>
            <a:r>
              <a:rPr lang="en-US" sz="2400" dirty="0" smtClean="0">
                <a:solidFill>
                  <a:schemeClr val="tx2"/>
                </a:solidFill>
                <a:latin typeface="Arial" pitchFamily="34" charset="0"/>
                <a:cs typeface="Arial" pitchFamily="34" charset="0"/>
              </a:rPr>
              <a:t>26 states &amp; territories (22 governing, 3 advisory, 1 affiliate)</a:t>
            </a:r>
          </a:p>
          <a:p>
            <a:pPr marL="347663" indent="-347663" eaLnBrk="1" hangingPunct="1">
              <a:lnSpc>
                <a:spcPct val="100000"/>
              </a:lnSpc>
              <a:spcBef>
                <a:spcPts val="600"/>
              </a:spcBef>
              <a:spcAft>
                <a:spcPts val="600"/>
              </a:spcAft>
              <a:buClr>
                <a:schemeClr val="accent1"/>
              </a:buClr>
            </a:pPr>
            <a:r>
              <a:rPr lang="en-US" sz="2400" dirty="0" smtClean="0">
                <a:solidFill>
                  <a:schemeClr val="tx2"/>
                </a:solidFill>
                <a:latin typeface="Arial" pitchFamily="34" charset="0"/>
                <a:cs typeface="Arial" pitchFamily="34" charset="0"/>
              </a:rPr>
              <a:t>K-12 &amp; Higher Education Leads in each state</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60621" y="1303016"/>
            <a:ext cx="7083380" cy="4849417"/>
          </a:xfrm>
          <a:prstGeom prst="rect">
            <a:avLst/>
          </a:prstGeom>
        </p:spPr>
      </p:pic>
    </p:spTree>
    <p:extLst>
      <p:ext uri="{BB962C8B-B14F-4D97-AF65-F5344CB8AC3E}">
        <p14:creationId xmlns:p14="http://schemas.microsoft.com/office/powerpoint/2010/main" val="15961412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21"/>
          <p:cNvSpPr>
            <a:spLocks noGrp="1"/>
          </p:cNvSpPr>
          <p:nvPr>
            <p:ph type="title"/>
          </p:nvPr>
        </p:nvSpPr>
        <p:spPr>
          <a:ln>
            <a:miter lim="800000"/>
            <a:headEnd/>
            <a:tailEnd/>
          </a:ln>
        </p:spPr>
        <p:txBody>
          <a:bodyPr/>
          <a:lstStyle/>
          <a:p>
            <a:pPr marL="457200" indent="-457200">
              <a:spcBef>
                <a:spcPts val="600"/>
              </a:spcBef>
              <a:defRPr/>
            </a:pPr>
            <a:r>
              <a:rPr b="1" dirty="0" smtClean="0">
                <a:latin typeface="Arial" pitchFamily="34" charset="0"/>
                <a:cs typeface="Arial" pitchFamily="34" charset="0"/>
              </a:rPr>
              <a:t>A Balanced Assessment System</a:t>
            </a:r>
          </a:p>
        </p:txBody>
      </p:sp>
      <p:sp>
        <p:nvSpPr>
          <p:cNvPr id="65" name="Rounded Rectangle 64"/>
          <p:cNvSpPr/>
          <p:nvPr/>
        </p:nvSpPr>
        <p:spPr>
          <a:xfrm>
            <a:off x="85725" y="2095967"/>
            <a:ext cx="1479550" cy="2701925"/>
          </a:xfrm>
          <a:prstGeom prst="roundRect">
            <a:avLst>
              <a:gd name="adj" fmla="val 7177"/>
            </a:avLst>
          </a:prstGeom>
          <a:solidFill>
            <a:schemeClr val="bg2"/>
          </a:solidFill>
          <a:ln w="13970">
            <a:noFill/>
          </a:ln>
          <a:effectLst>
            <a:outerShdw blurRad="508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anchor="ctr"/>
          <a:lstStyle/>
          <a:p>
            <a:pPr algn="ctr">
              <a:defRPr/>
            </a:pPr>
            <a:r>
              <a:rPr lang="en-US" dirty="0">
                <a:solidFill>
                  <a:prstClr val="white"/>
                </a:solidFill>
                <a:latin typeface="Franklin Gothic Book" pitchFamily="34" charset="0"/>
                <a:cs typeface="Arial" pitchFamily="34" charset="0"/>
              </a:rPr>
              <a:t>Common Core State Standards specify </a:t>
            </a:r>
          </a:p>
          <a:p>
            <a:pPr algn="ctr">
              <a:defRPr/>
            </a:pPr>
            <a:r>
              <a:rPr lang="en-US" dirty="0">
                <a:solidFill>
                  <a:prstClr val="white"/>
                </a:solidFill>
                <a:latin typeface="Franklin Gothic Book" pitchFamily="34" charset="0"/>
                <a:cs typeface="Arial" pitchFamily="34" charset="0"/>
              </a:rPr>
              <a:t>K-12 expectations for college and career readiness</a:t>
            </a:r>
            <a:endParaRPr lang="en-US" u="sng" dirty="0">
              <a:solidFill>
                <a:prstClr val="white"/>
              </a:solidFill>
              <a:latin typeface="Franklin Gothic Book" pitchFamily="34" charset="0"/>
              <a:cs typeface="Arial" pitchFamily="34" charset="0"/>
            </a:endParaRPr>
          </a:p>
        </p:txBody>
      </p:sp>
      <p:sp>
        <p:nvSpPr>
          <p:cNvPr id="68" name="Notched Right Arrow 67"/>
          <p:cNvSpPr/>
          <p:nvPr/>
        </p:nvSpPr>
        <p:spPr>
          <a:xfrm>
            <a:off x="1893888" y="2983379"/>
            <a:ext cx="1098550" cy="585788"/>
          </a:xfrm>
          <a:prstGeom prst="notchedRightArrow">
            <a:avLst/>
          </a:prstGeom>
          <a:solidFill>
            <a:schemeClr val="tx1"/>
          </a:solidFill>
          <a:ln w="19050">
            <a:noFill/>
          </a:ln>
          <a:effectLst>
            <a:outerShdw blurRad="508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sp>
        <p:nvSpPr>
          <p:cNvPr id="20" name="Rounded Rectangle 19"/>
          <p:cNvSpPr/>
          <p:nvPr/>
        </p:nvSpPr>
        <p:spPr>
          <a:xfrm>
            <a:off x="7577138" y="2140417"/>
            <a:ext cx="1481137" cy="2701925"/>
          </a:xfrm>
          <a:prstGeom prst="roundRect">
            <a:avLst>
              <a:gd name="adj" fmla="val 7177"/>
            </a:avLst>
          </a:prstGeom>
          <a:solidFill>
            <a:schemeClr val="bg2"/>
          </a:solidFill>
          <a:ln w="13970">
            <a:noFill/>
          </a:ln>
          <a:effectLst>
            <a:outerShdw blurRad="50800" dist="508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white"/>
                </a:solidFill>
                <a:latin typeface="Franklin Gothic Book" pitchFamily="34" charset="0"/>
                <a:cs typeface="Arial" pitchFamily="34" charset="0"/>
              </a:rPr>
              <a:t>All students leave </a:t>
            </a:r>
            <a:br>
              <a:rPr lang="en-US" dirty="0">
                <a:solidFill>
                  <a:prstClr val="white"/>
                </a:solidFill>
                <a:latin typeface="Franklin Gothic Book" pitchFamily="34" charset="0"/>
                <a:cs typeface="Arial" pitchFamily="34" charset="0"/>
              </a:rPr>
            </a:br>
            <a:r>
              <a:rPr lang="en-US" dirty="0">
                <a:solidFill>
                  <a:prstClr val="white"/>
                </a:solidFill>
                <a:latin typeface="Franklin Gothic Book" pitchFamily="34" charset="0"/>
                <a:cs typeface="Arial" pitchFamily="34" charset="0"/>
              </a:rPr>
              <a:t>high school college </a:t>
            </a:r>
            <a:br>
              <a:rPr lang="en-US" dirty="0">
                <a:solidFill>
                  <a:prstClr val="white"/>
                </a:solidFill>
                <a:latin typeface="Franklin Gothic Book" pitchFamily="34" charset="0"/>
                <a:cs typeface="Arial" pitchFamily="34" charset="0"/>
              </a:rPr>
            </a:br>
            <a:r>
              <a:rPr lang="en-US" dirty="0">
                <a:solidFill>
                  <a:prstClr val="white"/>
                </a:solidFill>
                <a:latin typeface="Franklin Gothic Book" pitchFamily="34" charset="0"/>
                <a:cs typeface="Arial" pitchFamily="34" charset="0"/>
              </a:rPr>
              <a:t>and career ready </a:t>
            </a:r>
          </a:p>
        </p:txBody>
      </p:sp>
      <p:sp>
        <p:nvSpPr>
          <p:cNvPr id="21" name="Notched Right Arrow 20"/>
          <p:cNvSpPr/>
          <p:nvPr/>
        </p:nvSpPr>
        <p:spPr>
          <a:xfrm>
            <a:off x="6138863" y="2983379"/>
            <a:ext cx="1096962" cy="585788"/>
          </a:xfrm>
          <a:prstGeom prst="notchedRightArrow">
            <a:avLst/>
          </a:prstGeom>
          <a:solidFill>
            <a:schemeClr val="tx1"/>
          </a:solidFill>
          <a:ln w="19050">
            <a:noFill/>
          </a:ln>
          <a:effectLst>
            <a:outerShdw blurRad="508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sp>
        <p:nvSpPr>
          <p:cNvPr id="5" name="Isosceles Triangle 4"/>
          <p:cNvSpPr/>
          <p:nvPr/>
        </p:nvSpPr>
        <p:spPr>
          <a:xfrm>
            <a:off x="2644775" y="1507004"/>
            <a:ext cx="3703638" cy="3457575"/>
          </a:xfrm>
          <a:prstGeom prst="triangle">
            <a:avLst/>
          </a:prstGeom>
          <a:solidFill>
            <a:schemeClr val="accent1"/>
          </a:solidFill>
          <a:ln cap="rnd">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b="1" dirty="0" smtClean="0">
                <a:solidFill>
                  <a:prstClr val="white"/>
                </a:solidFill>
                <a:latin typeface="Franklin Gothic Book" pitchFamily="34" charset="0"/>
                <a:cs typeface="Arial" pitchFamily="34" charset="0"/>
              </a:rPr>
              <a:t>Teachers </a:t>
            </a:r>
            <a:r>
              <a:rPr lang="en-US" b="1" dirty="0">
                <a:solidFill>
                  <a:prstClr val="white"/>
                </a:solidFill>
                <a:latin typeface="Franklin Gothic Book" pitchFamily="34" charset="0"/>
                <a:cs typeface="Arial" pitchFamily="34" charset="0"/>
              </a:rPr>
              <a:t>and schools have information and tools they need to improve teaching and </a:t>
            </a:r>
            <a:r>
              <a:rPr lang="en-US" b="1" dirty="0" smtClean="0">
                <a:solidFill>
                  <a:prstClr val="white"/>
                </a:solidFill>
                <a:latin typeface="Franklin Gothic Book" pitchFamily="34" charset="0"/>
                <a:cs typeface="Arial" pitchFamily="34" charset="0"/>
              </a:rPr>
              <a:t>learning</a:t>
            </a:r>
          </a:p>
          <a:p>
            <a:pPr algn="ctr">
              <a:defRPr/>
            </a:pPr>
            <a:endParaRPr lang="en-US" b="1" dirty="0">
              <a:solidFill>
                <a:prstClr val="white"/>
              </a:solidFill>
              <a:latin typeface="Franklin Gothic Book" pitchFamily="34" charset="0"/>
              <a:cs typeface="Arial" pitchFamily="34" charset="0"/>
            </a:endParaRPr>
          </a:p>
          <a:p>
            <a:pPr algn="ctr">
              <a:defRPr/>
            </a:pPr>
            <a:endParaRPr lang="en-US" dirty="0">
              <a:solidFill>
                <a:prstClr val="white"/>
              </a:solidFill>
              <a:latin typeface="Franklin Gothic Book" pitchFamily="34" charset="0"/>
              <a:cs typeface="Arial" pitchFamily="34" charset="0"/>
            </a:endParaRPr>
          </a:p>
          <a:p>
            <a:pPr algn="ctr">
              <a:defRPr/>
            </a:pPr>
            <a:endParaRPr lang="en-US" dirty="0">
              <a:solidFill>
                <a:prstClr val="white"/>
              </a:solidFill>
              <a:latin typeface="Franklin Gothic Book" pitchFamily="34" charset="0"/>
              <a:cs typeface="Arial" pitchFamily="34" charset="0"/>
            </a:endParaRPr>
          </a:p>
        </p:txBody>
      </p:sp>
      <p:sp>
        <p:nvSpPr>
          <p:cNvPr id="7" name="Rounded Rectangle 6"/>
          <p:cNvSpPr>
            <a:spLocks noChangeArrowheads="1"/>
          </p:cNvSpPr>
          <p:nvPr/>
        </p:nvSpPr>
        <p:spPr bwMode="auto">
          <a:xfrm>
            <a:off x="5009882" y="4630177"/>
            <a:ext cx="2254518" cy="1384257"/>
          </a:xfrm>
          <a:prstGeom prst="roundRect">
            <a:avLst>
              <a:gd name="adj" fmla="val 16667"/>
            </a:avLst>
          </a:prstGeom>
          <a:solidFill>
            <a:schemeClr val="tx1">
              <a:lumMod val="20000"/>
              <a:lumOff val="80000"/>
            </a:schemeClr>
          </a:solidFill>
          <a:ln w="9525">
            <a:solidFill>
              <a:schemeClr val="tx1"/>
            </a:solidFill>
            <a:round/>
            <a:headEnd/>
            <a:tailEnd/>
          </a:ln>
        </p:spPr>
        <p:txBody>
          <a:bodyPr anchor="ctr"/>
          <a:lstStyle/>
          <a:p>
            <a:pPr algn="ctr" defTabSz="711200">
              <a:lnSpc>
                <a:spcPct val="90000"/>
              </a:lnSpc>
            </a:pPr>
            <a:r>
              <a:rPr lang="en-US" b="1" dirty="0" smtClean="0">
                <a:solidFill>
                  <a:schemeClr val="tx2"/>
                </a:solidFill>
                <a:latin typeface="Franklin Gothic Book" pitchFamily="34" charset="0"/>
              </a:rPr>
              <a:t>Interim assessments </a:t>
            </a:r>
            <a:r>
              <a:rPr lang="en-US" dirty="0" smtClean="0">
                <a:solidFill>
                  <a:schemeClr val="tx2"/>
                </a:solidFill>
                <a:latin typeface="Franklin Gothic Book" pitchFamily="34" charset="0"/>
              </a:rPr>
              <a:t/>
            </a:r>
            <a:br>
              <a:rPr lang="en-US" dirty="0" smtClean="0">
                <a:solidFill>
                  <a:schemeClr val="tx2"/>
                </a:solidFill>
                <a:latin typeface="Franklin Gothic Book" pitchFamily="34" charset="0"/>
              </a:rPr>
            </a:br>
            <a:r>
              <a:rPr lang="en-US" dirty="0" smtClean="0">
                <a:solidFill>
                  <a:schemeClr val="tx2"/>
                </a:solidFill>
                <a:latin typeface="Franklin Gothic Book" pitchFamily="34" charset="0"/>
              </a:rPr>
              <a:t>Flexible, open, used for actionable feedback</a:t>
            </a:r>
          </a:p>
        </p:txBody>
      </p:sp>
      <p:sp>
        <p:nvSpPr>
          <p:cNvPr id="23" name="Rounded Rectangle 22"/>
          <p:cNvSpPr>
            <a:spLocks noChangeArrowheads="1"/>
          </p:cNvSpPr>
          <p:nvPr/>
        </p:nvSpPr>
        <p:spPr bwMode="auto">
          <a:xfrm>
            <a:off x="3309870" y="1184856"/>
            <a:ext cx="2382592" cy="1279411"/>
          </a:xfrm>
          <a:prstGeom prst="roundRect">
            <a:avLst>
              <a:gd name="adj" fmla="val 16667"/>
            </a:avLst>
          </a:prstGeom>
          <a:solidFill>
            <a:schemeClr val="tx1">
              <a:lumMod val="20000"/>
              <a:lumOff val="80000"/>
            </a:schemeClr>
          </a:solidFill>
          <a:ln w="9525">
            <a:solidFill>
              <a:schemeClr val="tx1"/>
            </a:solidFill>
            <a:round/>
            <a:headEnd/>
            <a:tailEnd/>
          </a:ln>
        </p:spPr>
        <p:txBody>
          <a:bodyPr anchor="ctr"/>
          <a:lstStyle/>
          <a:p>
            <a:pPr algn="ctr" defTabSz="711200">
              <a:lnSpc>
                <a:spcPct val="90000"/>
              </a:lnSpc>
            </a:pPr>
            <a:r>
              <a:rPr lang="en-US" b="1" dirty="0" smtClean="0">
                <a:solidFill>
                  <a:schemeClr val="tx2"/>
                </a:solidFill>
                <a:latin typeface="Franklin Gothic Book" pitchFamily="34" charset="0"/>
              </a:rPr>
              <a:t>Summative assessments </a:t>
            </a:r>
          </a:p>
          <a:p>
            <a:pPr algn="ctr" defTabSz="711200">
              <a:lnSpc>
                <a:spcPct val="90000"/>
              </a:lnSpc>
            </a:pPr>
            <a:r>
              <a:rPr lang="en-US" dirty="0" smtClean="0">
                <a:solidFill>
                  <a:schemeClr val="tx2"/>
                </a:solidFill>
                <a:latin typeface="Franklin Gothic Book" pitchFamily="34" charset="0"/>
              </a:rPr>
              <a:t>Benchmarked to college and career readiness</a:t>
            </a:r>
          </a:p>
        </p:txBody>
      </p:sp>
      <p:sp>
        <p:nvSpPr>
          <p:cNvPr id="24" name="Rounded Rectangle 23"/>
          <p:cNvSpPr/>
          <p:nvPr/>
        </p:nvSpPr>
        <p:spPr>
          <a:xfrm>
            <a:off x="1603913" y="4614303"/>
            <a:ext cx="2530206" cy="1400132"/>
          </a:xfrm>
          <a:prstGeom prst="roundRect">
            <a:avLst/>
          </a:prstGeom>
          <a:solidFill>
            <a:schemeClr val="tx1">
              <a:lumMod val="20000"/>
              <a:lumOff val="80000"/>
            </a:schemeClr>
          </a:solidFill>
          <a:ln>
            <a:solidFill>
              <a:schemeClr val="tx1"/>
            </a:solidFill>
          </a:ln>
        </p:spPr>
        <p:txBody>
          <a:bodyPr anchor="ctr"/>
          <a:lstStyle/>
          <a:p>
            <a:pPr algn="ctr" defTabSz="711200">
              <a:lnSpc>
                <a:spcPct val="90000"/>
              </a:lnSpc>
              <a:defRPr/>
            </a:pPr>
            <a:r>
              <a:rPr lang="en-US" dirty="0">
                <a:solidFill>
                  <a:schemeClr val="tx2"/>
                </a:solidFill>
                <a:latin typeface="Franklin Gothic Book" pitchFamily="34" charset="0"/>
                <a:cs typeface="Arial" pitchFamily="34" charset="0"/>
              </a:rPr>
              <a:t>Teacher resources for </a:t>
            </a:r>
          </a:p>
          <a:p>
            <a:pPr algn="ctr" defTabSz="711200">
              <a:lnSpc>
                <a:spcPct val="90000"/>
              </a:lnSpc>
              <a:defRPr/>
            </a:pPr>
            <a:r>
              <a:rPr lang="en-US" b="1" dirty="0">
                <a:solidFill>
                  <a:schemeClr val="tx2"/>
                </a:solidFill>
                <a:latin typeface="Franklin Gothic Book" pitchFamily="34" charset="0"/>
                <a:cs typeface="Arial" pitchFamily="34" charset="0"/>
              </a:rPr>
              <a:t>formative assessment practices</a:t>
            </a:r>
          </a:p>
          <a:p>
            <a:pPr algn="ctr" defTabSz="711200">
              <a:lnSpc>
                <a:spcPct val="90000"/>
              </a:lnSpc>
              <a:defRPr/>
            </a:pPr>
            <a:r>
              <a:rPr lang="en-US" dirty="0">
                <a:solidFill>
                  <a:schemeClr val="tx2"/>
                </a:solidFill>
                <a:latin typeface="Franklin Gothic Book" pitchFamily="34" charset="0"/>
                <a:cs typeface="Arial" pitchFamily="34" charset="0"/>
              </a:rPr>
              <a:t>to improve instruction</a:t>
            </a:r>
            <a:endParaRPr lang="en-US" dirty="0">
              <a:solidFill>
                <a:schemeClr val="tx2"/>
              </a:solidFill>
              <a:latin typeface="Franklin Gothic Book" pitchFamily="34" charset="0"/>
            </a:endParaRPr>
          </a:p>
        </p:txBody>
      </p:sp>
    </p:spTree>
    <p:extLst>
      <p:ext uri="{BB962C8B-B14F-4D97-AF65-F5344CB8AC3E}">
        <p14:creationId xmlns:p14="http://schemas.microsoft.com/office/powerpoint/2010/main" val="36672814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Object 14" hidden="1"/>
          <p:cNvGraphicFramePr>
            <a:graphicFrameLocks/>
          </p:cNvGraphicFramePr>
          <p:nvPr>
            <p:custDataLst>
              <p:tags r:id="rId2"/>
            </p:custDataLst>
            <p:extLst>
              <p:ext uri="{D42A27DB-BD31-4B8C-83A1-F6EECF244321}">
                <p14:modId xmlns:p14="http://schemas.microsoft.com/office/powerpoint/2010/main" val="3945434767"/>
              </p:ex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1028" name="think-cell Slide" r:id="rId60" imgW="270" imgH="270" progId="TCLayout.ActiveDocument.1">
                  <p:embed/>
                </p:oleObj>
              </mc:Choice>
              <mc:Fallback>
                <p:oleObj name="think-cell Slide" r:id="rId60" imgW="270" imgH="270" progId="TCLayout.ActiveDocument.1">
                  <p:embed/>
                  <p:pic>
                    <p:nvPicPr>
                      <p:cNvPr id="0" name=""/>
                      <p:cNvPicPr/>
                      <p:nvPr/>
                    </p:nvPicPr>
                    <p:blipFill>
                      <a:blip r:embed="rId61"/>
                      <a:stretch>
                        <a:fillRect/>
                      </a:stretch>
                    </p:blipFill>
                    <p:spPr>
                      <a:xfrm>
                        <a:off x="0" y="0"/>
                        <a:ext cx="161984" cy="161974"/>
                      </a:xfrm>
                      <a:prstGeom prst="rect">
                        <a:avLst/>
                      </a:prstGeom>
                    </p:spPr>
                  </p:pic>
                </p:oleObj>
              </mc:Fallback>
            </mc:AlternateContent>
          </a:graphicData>
        </a:graphic>
      </p:graphicFrame>
      <p:pic>
        <p:nvPicPr>
          <p:cNvPr id="99" name="Picture 11"/>
          <p:cNvPicPr>
            <a:picLocks noChangeAspect="1" noChangeArrowheads="1"/>
          </p:cNvPicPr>
          <p:nvPr/>
        </p:nvPicPr>
        <p:blipFill>
          <a:blip r:embed="rId62">
            <a:extLst>
              <a:ext uri="{BEBA8EAE-BF5A-486C-A8C5-ECC9F3942E4B}">
                <a14:imgProps xmlns:a14="http://schemas.microsoft.com/office/drawing/2010/main">
                  <a14:imgLayer r:embed="rId63">
                    <a14:imgEffect>
                      <a14:backgroundRemoval t="0" b="100000" l="0" r="100000">
                        <a14:foregroundMark x1="44170" y1="10071" x2="26266" y2="45230"/>
                        <a14:foregroundMark x1="26737" y1="54947" x2="36396" y2="98057"/>
                        <a14:foregroundMark x1="23204" y1="64841" x2="19552" y2="91696"/>
                        <a14:foregroundMark x1="22733" y1="55300" x2="16608" y2="90459"/>
                        <a14:foregroundMark x1="33451" y1="78092" x2="99764" y2="96466"/>
                        <a14:foregroundMark x1="70200" y1="12367" x2="91519" y2="34099"/>
                        <a14:foregroundMark x1="67256" y1="10071" x2="96820" y2="36219"/>
                        <a14:foregroundMark x1="72674" y1="21025" x2="83039" y2="51943"/>
                        <a14:foregroundMark x1="80565" y1="26678" x2="84806" y2="50707"/>
                        <a14:foregroundMark x1="65371" y1="8834" x2="72792" y2="14311"/>
                        <a14:foregroundMark x1="31802" y1="40813" x2="34982" y2="41166"/>
                      </a14:backgroundRemoval>
                    </a14:imgEffect>
                  </a14:imgLayer>
                </a14:imgProps>
              </a:ext>
              <a:ext uri="{28A0092B-C50C-407E-A947-70E740481C1C}">
                <a14:useLocalDpi xmlns:a14="http://schemas.microsoft.com/office/drawing/2010/main" val="0"/>
              </a:ext>
            </a:extLst>
          </a:blip>
          <a:srcRect/>
          <a:stretch>
            <a:fillRect/>
          </a:stretch>
        </p:blipFill>
        <p:spPr bwMode="auto">
          <a:xfrm>
            <a:off x="5445262" y="4079726"/>
            <a:ext cx="3730847" cy="2487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5" name="Arc 84"/>
          <p:cNvSpPr>
            <a:spLocks/>
          </p:cNvSpPr>
          <p:nvPr/>
        </p:nvSpPr>
        <p:spPr bwMode="gray">
          <a:xfrm>
            <a:off x="1946767" y="891097"/>
            <a:ext cx="5269342" cy="5269029"/>
          </a:xfrm>
          <a:prstGeom prst="arc">
            <a:avLst>
              <a:gd name="adj1" fmla="val 8108091"/>
              <a:gd name="adj2" fmla="val 13508185"/>
            </a:avLst>
          </a:prstGeom>
          <a:solidFill>
            <a:schemeClr val="accent4"/>
          </a:solidFill>
          <a:ln>
            <a:noFill/>
          </a:ln>
        </p:spPr>
        <p:style>
          <a:lnRef idx="1">
            <a:schemeClr val="accent1"/>
          </a:lnRef>
          <a:fillRef idx="0">
            <a:schemeClr val="accent1"/>
          </a:fillRef>
          <a:effectRef idx="0">
            <a:schemeClr val="accent1"/>
          </a:effectRef>
          <a:fontRef idx="minor">
            <a:schemeClr val="tx1"/>
          </a:fontRef>
        </p:style>
        <p:txBody>
          <a:bodyPr lIns="93196" tIns="46599" rIns="93196" bIns="46599" rtlCol="0" anchor="ctr"/>
          <a:lstStyle/>
          <a:p>
            <a:pPr algn="ctr"/>
            <a:endParaRPr lang="en-US" sz="1100" dirty="0">
              <a:solidFill>
                <a:srgbClr val="000000"/>
              </a:solidFill>
            </a:endParaRPr>
          </a:p>
        </p:txBody>
      </p:sp>
      <p:sp>
        <p:nvSpPr>
          <p:cNvPr id="91" name="Arc 90"/>
          <p:cNvSpPr>
            <a:spLocks/>
          </p:cNvSpPr>
          <p:nvPr/>
        </p:nvSpPr>
        <p:spPr bwMode="gray">
          <a:xfrm>
            <a:off x="1946767" y="891097"/>
            <a:ext cx="5269342" cy="5269029"/>
          </a:xfrm>
          <a:prstGeom prst="arc">
            <a:avLst>
              <a:gd name="adj1" fmla="val 13528463"/>
              <a:gd name="adj2" fmla="val 18888994"/>
            </a:avLst>
          </a:prstGeom>
          <a:solidFill>
            <a:schemeClr val="bg2">
              <a:lumMod val="95000"/>
            </a:schemeClr>
          </a:solidFill>
          <a:ln>
            <a:noFill/>
          </a:ln>
        </p:spPr>
        <p:style>
          <a:lnRef idx="1">
            <a:schemeClr val="accent1"/>
          </a:lnRef>
          <a:fillRef idx="0">
            <a:schemeClr val="accent1"/>
          </a:fillRef>
          <a:effectRef idx="0">
            <a:schemeClr val="accent1"/>
          </a:effectRef>
          <a:fontRef idx="minor">
            <a:schemeClr val="tx1"/>
          </a:fontRef>
        </p:style>
        <p:txBody>
          <a:bodyPr lIns="93196" tIns="46599" rIns="93196" bIns="46599" rtlCol="0" anchor="ctr"/>
          <a:lstStyle/>
          <a:p>
            <a:pPr algn="ctr"/>
            <a:endParaRPr lang="en-US" sz="1100" dirty="0">
              <a:solidFill>
                <a:srgbClr val="000000"/>
              </a:solidFill>
            </a:endParaRPr>
          </a:p>
        </p:txBody>
      </p:sp>
      <p:sp>
        <p:nvSpPr>
          <p:cNvPr id="165" name="Arc 164"/>
          <p:cNvSpPr>
            <a:spLocks/>
          </p:cNvSpPr>
          <p:nvPr/>
        </p:nvSpPr>
        <p:spPr bwMode="gray">
          <a:xfrm>
            <a:off x="1946767" y="891097"/>
            <a:ext cx="5269342" cy="5269029"/>
          </a:xfrm>
          <a:prstGeom prst="arc">
            <a:avLst>
              <a:gd name="adj1" fmla="val 18895997"/>
              <a:gd name="adj2" fmla="val 2685275"/>
            </a:avLst>
          </a:prstGeom>
          <a:solidFill>
            <a:schemeClr val="accent2">
              <a:lumMod val="20000"/>
              <a:lumOff val="80000"/>
            </a:schemeClr>
          </a:solidFill>
          <a:ln>
            <a:solidFill>
              <a:schemeClr val="bg1"/>
            </a:solidFill>
          </a:ln>
        </p:spPr>
        <p:style>
          <a:lnRef idx="1">
            <a:schemeClr val="accent1"/>
          </a:lnRef>
          <a:fillRef idx="0">
            <a:schemeClr val="accent1"/>
          </a:fillRef>
          <a:effectRef idx="0">
            <a:schemeClr val="accent1"/>
          </a:effectRef>
          <a:fontRef idx="minor">
            <a:schemeClr val="tx1"/>
          </a:fontRef>
        </p:style>
        <p:txBody>
          <a:bodyPr lIns="93196" tIns="46599" rIns="93196" bIns="46599" rtlCol="0" anchor="ctr"/>
          <a:lstStyle/>
          <a:p>
            <a:pPr algn="ctr"/>
            <a:endParaRPr lang="en-US" sz="1100" dirty="0">
              <a:solidFill>
                <a:srgbClr val="000000"/>
              </a:solidFill>
            </a:endParaRPr>
          </a:p>
        </p:txBody>
      </p:sp>
      <p:sp>
        <p:nvSpPr>
          <p:cNvPr id="166" name="Arc 165"/>
          <p:cNvSpPr>
            <a:spLocks/>
          </p:cNvSpPr>
          <p:nvPr/>
        </p:nvSpPr>
        <p:spPr bwMode="gray">
          <a:xfrm>
            <a:off x="1946767" y="891097"/>
            <a:ext cx="5269342" cy="5269029"/>
          </a:xfrm>
          <a:prstGeom prst="arc">
            <a:avLst>
              <a:gd name="adj1" fmla="val 2679121"/>
              <a:gd name="adj2" fmla="val 8117702"/>
            </a:avLst>
          </a:prstGeom>
          <a:solidFill>
            <a:schemeClr val="tx2">
              <a:lumMod val="20000"/>
              <a:lumOff val="80000"/>
            </a:schemeClr>
          </a:solidFill>
          <a:ln>
            <a:noFill/>
          </a:ln>
        </p:spPr>
        <p:style>
          <a:lnRef idx="1">
            <a:schemeClr val="accent1"/>
          </a:lnRef>
          <a:fillRef idx="0">
            <a:schemeClr val="accent1"/>
          </a:fillRef>
          <a:effectRef idx="0">
            <a:schemeClr val="accent1"/>
          </a:effectRef>
          <a:fontRef idx="minor">
            <a:schemeClr val="tx1"/>
          </a:fontRef>
        </p:style>
        <p:txBody>
          <a:bodyPr lIns="93196" tIns="46599" rIns="93196" bIns="46599" rtlCol="0" anchor="ctr"/>
          <a:lstStyle/>
          <a:p>
            <a:pPr algn="ctr"/>
            <a:endParaRPr lang="en-US" sz="1100" dirty="0">
              <a:solidFill>
                <a:srgbClr val="000000"/>
              </a:solidFill>
            </a:endParaRPr>
          </a:p>
        </p:txBody>
      </p:sp>
      <p:cxnSp>
        <p:nvCxnSpPr>
          <p:cNvPr id="167" name="Straight Connector 166"/>
          <p:cNvCxnSpPr>
            <a:cxnSpLocks/>
          </p:cNvCxnSpPr>
          <p:nvPr/>
        </p:nvCxnSpPr>
        <p:spPr bwMode="gray">
          <a:xfrm flipH="1">
            <a:off x="2718444" y="1662740"/>
            <a:ext cx="3725988" cy="372576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8" name="Straight Connector 167"/>
          <p:cNvCxnSpPr>
            <a:cxnSpLocks/>
          </p:cNvCxnSpPr>
          <p:nvPr/>
        </p:nvCxnSpPr>
        <p:spPr bwMode="gray">
          <a:xfrm>
            <a:off x="2718444" y="1662740"/>
            <a:ext cx="3725988" cy="372576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69" name="Oval 168"/>
          <p:cNvSpPr>
            <a:spLocks/>
          </p:cNvSpPr>
          <p:nvPr/>
        </p:nvSpPr>
        <p:spPr bwMode="gray">
          <a:xfrm>
            <a:off x="3467186" y="2414373"/>
            <a:ext cx="2228515" cy="2222497"/>
          </a:xfrm>
          <a:prstGeom prst="ellipse">
            <a:avLst/>
          </a:prstGeom>
          <a:no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93196" tIns="46599" rIns="93196" bIns="46599" rtlCol="0" anchor="ctr">
            <a:noAutofit/>
          </a:bodyPr>
          <a:lstStyle/>
          <a:p>
            <a:pPr algn="ctr"/>
            <a:endParaRPr lang="en-US" sz="1100" dirty="0">
              <a:solidFill>
                <a:schemeClr val="bg1">
                  <a:lumMod val="65000"/>
                </a:schemeClr>
              </a:solidFill>
            </a:endParaRPr>
          </a:p>
        </p:txBody>
      </p:sp>
      <p:sp>
        <p:nvSpPr>
          <p:cNvPr id="170" name="Oval 169"/>
          <p:cNvSpPr>
            <a:spLocks/>
          </p:cNvSpPr>
          <p:nvPr/>
        </p:nvSpPr>
        <p:spPr bwMode="gray">
          <a:xfrm>
            <a:off x="4128951" y="3074347"/>
            <a:ext cx="904972" cy="902529"/>
          </a:xfrm>
          <a:prstGeom prst="ellipse">
            <a:avLst/>
          </a:prstGeom>
          <a:solidFill>
            <a:schemeClr val="tx2"/>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93196" tIns="46599" rIns="93196" bIns="46599" rtlCol="0" anchor="ctr">
            <a:noAutofit/>
          </a:bodyPr>
          <a:lstStyle/>
          <a:p>
            <a:pPr algn="ctr"/>
            <a:endParaRPr lang="en-US" sz="1100" dirty="0">
              <a:solidFill>
                <a:srgbClr val="000000"/>
              </a:solidFill>
            </a:endParaRPr>
          </a:p>
        </p:txBody>
      </p:sp>
      <p:sp>
        <p:nvSpPr>
          <p:cNvPr id="171" name="Rectangle 24"/>
          <p:cNvSpPr txBox="1"/>
          <p:nvPr/>
        </p:nvSpPr>
        <p:spPr bwMode="gray">
          <a:xfrm>
            <a:off x="4188797" y="3251478"/>
            <a:ext cx="785280" cy="51814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b="1" dirty="0">
                <a:solidFill>
                  <a:schemeClr val="bg1">
                    <a:lumMod val="65000"/>
                  </a:schemeClr>
                </a:solidFill>
              </a:rPr>
              <a:t>Describe Explain Interpret</a:t>
            </a:r>
          </a:p>
        </p:txBody>
      </p:sp>
      <p:sp>
        <p:nvSpPr>
          <p:cNvPr id="172" name="Rectangle 26"/>
          <p:cNvSpPr txBox="1"/>
          <p:nvPr/>
        </p:nvSpPr>
        <p:spPr bwMode="gray">
          <a:xfrm>
            <a:off x="4256963" y="2525487"/>
            <a:ext cx="596155" cy="338554"/>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b="1" dirty="0">
                <a:solidFill>
                  <a:srgbClr val="18577E"/>
                </a:solidFill>
              </a:rPr>
              <a:t>Level One</a:t>
            </a:r>
          </a:p>
          <a:p>
            <a:pPr algn="ctr">
              <a:buClr>
                <a:srgbClr val="18577E"/>
              </a:buClr>
            </a:pPr>
            <a:r>
              <a:rPr lang="en-US" sz="1100" dirty="0">
                <a:solidFill>
                  <a:schemeClr val="tx2"/>
                </a:solidFill>
              </a:rPr>
              <a:t>(Recall)</a:t>
            </a:r>
          </a:p>
        </p:txBody>
      </p:sp>
      <p:sp>
        <p:nvSpPr>
          <p:cNvPr id="173" name="Rectangle 26"/>
          <p:cNvSpPr txBox="1"/>
          <p:nvPr/>
        </p:nvSpPr>
        <p:spPr bwMode="gray">
          <a:xfrm>
            <a:off x="4050925" y="4009750"/>
            <a:ext cx="1080924" cy="51814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b="1" dirty="0">
                <a:solidFill>
                  <a:srgbClr val="18577E"/>
                </a:solidFill>
              </a:rPr>
              <a:t>Level Three</a:t>
            </a:r>
          </a:p>
          <a:p>
            <a:pPr algn="ctr">
              <a:buClr>
                <a:srgbClr val="18577E"/>
              </a:buClr>
            </a:pPr>
            <a:r>
              <a:rPr lang="en-US" sz="1100" dirty="0">
                <a:solidFill>
                  <a:srgbClr val="000000"/>
                </a:solidFill>
              </a:rPr>
              <a:t>(</a:t>
            </a:r>
            <a:r>
              <a:rPr lang="en-US" sz="1100" dirty="0">
                <a:solidFill>
                  <a:schemeClr val="tx2"/>
                </a:solidFill>
              </a:rPr>
              <a:t>Strategic Thinking)</a:t>
            </a:r>
          </a:p>
        </p:txBody>
      </p:sp>
      <p:sp>
        <p:nvSpPr>
          <p:cNvPr id="174" name="Rectangle 26"/>
          <p:cNvSpPr txBox="1">
            <a:spLocks/>
          </p:cNvSpPr>
          <p:nvPr/>
        </p:nvSpPr>
        <p:spPr bwMode="gray">
          <a:xfrm>
            <a:off x="3490076" y="3510873"/>
            <a:ext cx="745437" cy="34543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buClr>
                <a:srgbClr val="18577E"/>
              </a:buClr>
            </a:pPr>
            <a:r>
              <a:rPr lang="en-US" sz="1100" dirty="0">
                <a:solidFill>
                  <a:srgbClr val="FFFFFF"/>
                </a:solidFill>
              </a:rPr>
              <a:t>(Extended Thinking)</a:t>
            </a:r>
          </a:p>
        </p:txBody>
      </p:sp>
      <p:sp>
        <p:nvSpPr>
          <p:cNvPr id="175" name="Rectangle 26"/>
          <p:cNvSpPr txBox="1">
            <a:spLocks/>
          </p:cNvSpPr>
          <p:nvPr/>
        </p:nvSpPr>
        <p:spPr bwMode="gray">
          <a:xfrm>
            <a:off x="5009690" y="3220566"/>
            <a:ext cx="588334" cy="50783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b="1" dirty="0">
                <a:solidFill>
                  <a:srgbClr val="18577E"/>
                </a:solidFill>
              </a:rPr>
              <a:t>Level Two</a:t>
            </a:r>
          </a:p>
          <a:p>
            <a:pPr algn="ctr">
              <a:buClr>
                <a:srgbClr val="18577E"/>
              </a:buClr>
            </a:pPr>
            <a:r>
              <a:rPr lang="en-US" sz="1100" dirty="0">
                <a:solidFill>
                  <a:schemeClr val="tx2"/>
                </a:solidFill>
              </a:rPr>
              <a:t>(Skill/</a:t>
            </a:r>
            <a:br>
              <a:rPr lang="en-US" sz="1100" dirty="0">
                <a:solidFill>
                  <a:schemeClr val="tx2"/>
                </a:solidFill>
              </a:rPr>
            </a:br>
            <a:r>
              <a:rPr lang="en-US" sz="1100" dirty="0">
                <a:solidFill>
                  <a:schemeClr val="tx2"/>
                </a:solidFill>
              </a:rPr>
              <a:t>Concept)</a:t>
            </a:r>
          </a:p>
        </p:txBody>
      </p:sp>
      <p:grpSp>
        <p:nvGrpSpPr>
          <p:cNvPr id="176" name="Group 175"/>
          <p:cNvGrpSpPr/>
          <p:nvPr/>
        </p:nvGrpSpPr>
        <p:grpSpPr>
          <a:xfrm>
            <a:off x="2144773" y="2069448"/>
            <a:ext cx="1155170" cy="2599568"/>
            <a:chOff x="2151821" y="2052952"/>
            <a:chExt cx="1132106" cy="2547817"/>
          </a:xfrm>
        </p:grpSpPr>
        <p:sp>
          <p:nvSpPr>
            <p:cNvPr id="177" name="Rectangle 26"/>
            <p:cNvSpPr txBox="1"/>
            <p:nvPr>
              <p:custDataLst>
                <p:tags r:id="rId51"/>
              </p:custDataLst>
            </p:nvPr>
          </p:nvSpPr>
          <p:spPr bwMode="gray">
            <a:xfrm>
              <a:off x="2549982" y="2052952"/>
              <a:ext cx="491722" cy="21115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400" b="1" dirty="0">
                  <a:solidFill>
                    <a:schemeClr val="bg1"/>
                  </a:solidFill>
                </a:rPr>
                <a:t>Design</a:t>
              </a:r>
            </a:p>
          </p:txBody>
        </p:sp>
        <p:sp>
          <p:nvSpPr>
            <p:cNvPr id="178" name="Rectangle 26"/>
            <p:cNvSpPr txBox="1"/>
            <p:nvPr>
              <p:custDataLst>
                <p:tags r:id="rId52"/>
              </p:custDataLst>
            </p:nvPr>
          </p:nvSpPr>
          <p:spPr bwMode="gray">
            <a:xfrm>
              <a:off x="2151821" y="2826307"/>
              <a:ext cx="770229" cy="21115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400" b="1" dirty="0">
                  <a:solidFill>
                    <a:schemeClr val="bg1"/>
                  </a:solidFill>
                </a:rPr>
                <a:t>Synthesize</a:t>
              </a:r>
            </a:p>
          </p:txBody>
        </p:sp>
        <p:grpSp>
          <p:nvGrpSpPr>
            <p:cNvPr id="179" name="Group 178"/>
            <p:cNvGrpSpPr/>
            <p:nvPr/>
          </p:nvGrpSpPr>
          <p:grpSpPr>
            <a:xfrm>
              <a:off x="2181857" y="2410374"/>
              <a:ext cx="871759" cy="2190395"/>
              <a:chOff x="2181857" y="2410374"/>
              <a:chExt cx="871759" cy="2190395"/>
            </a:xfrm>
          </p:grpSpPr>
          <p:sp>
            <p:nvSpPr>
              <p:cNvPr id="181" name="Rectangle 26"/>
              <p:cNvSpPr txBox="1"/>
              <p:nvPr>
                <p:custDataLst>
                  <p:tags r:id="rId54"/>
                </p:custDataLst>
              </p:nvPr>
            </p:nvSpPr>
            <p:spPr bwMode="gray">
              <a:xfrm>
                <a:off x="2387290" y="2410374"/>
                <a:ext cx="463444"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Connect</a:t>
                </a:r>
              </a:p>
            </p:txBody>
          </p:sp>
          <p:sp>
            <p:nvSpPr>
              <p:cNvPr id="182" name="Rectangle 26"/>
              <p:cNvSpPr txBox="1"/>
              <p:nvPr>
                <p:custDataLst>
                  <p:tags r:id="rId55"/>
                </p:custDataLst>
              </p:nvPr>
            </p:nvSpPr>
            <p:spPr bwMode="gray">
              <a:xfrm>
                <a:off x="2186424" y="3230233"/>
                <a:ext cx="867192"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Apply Concepts</a:t>
                </a:r>
              </a:p>
            </p:txBody>
          </p:sp>
          <p:sp>
            <p:nvSpPr>
              <p:cNvPr id="183" name="Rectangle 26"/>
              <p:cNvSpPr txBox="1"/>
              <p:nvPr>
                <p:custDataLst>
                  <p:tags r:id="rId56"/>
                </p:custDataLst>
              </p:nvPr>
            </p:nvSpPr>
            <p:spPr bwMode="gray">
              <a:xfrm>
                <a:off x="2188812" y="3654920"/>
                <a:ext cx="444592"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Critique</a:t>
                </a:r>
              </a:p>
            </p:txBody>
          </p:sp>
          <p:sp>
            <p:nvSpPr>
              <p:cNvPr id="184" name="Rectangle 26"/>
              <p:cNvSpPr txBox="1"/>
              <p:nvPr>
                <p:custDataLst>
                  <p:tags r:id="rId57"/>
                </p:custDataLst>
              </p:nvPr>
            </p:nvSpPr>
            <p:spPr bwMode="gray">
              <a:xfrm>
                <a:off x="2181857" y="4048848"/>
                <a:ext cx="569141" cy="21115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400" b="1" dirty="0">
                    <a:solidFill>
                      <a:schemeClr val="bg1"/>
                    </a:solidFill>
                  </a:rPr>
                  <a:t>Analyze</a:t>
                </a:r>
              </a:p>
            </p:txBody>
          </p:sp>
          <p:sp>
            <p:nvSpPr>
              <p:cNvPr id="185" name="Rectangle 26"/>
              <p:cNvSpPr txBox="1"/>
              <p:nvPr>
                <p:custDataLst>
                  <p:tags r:id="rId58"/>
                </p:custDataLst>
              </p:nvPr>
            </p:nvSpPr>
            <p:spPr bwMode="gray">
              <a:xfrm>
                <a:off x="2378523" y="4434862"/>
                <a:ext cx="372326"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Create</a:t>
                </a:r>
              </a:p>
            </p:txBody>
          </p:sp>
        </p:grpSp>
        <p:sp>
          <p:nvSpPr>
            <p:cNvPr id="180" name="Rectangle 26"/>
            <p:cNvSpPr txBox="1"/>
            <p:nvPr>
              <p:custDataLst>
                <p:tags r:id="rId53"/>
              </p:custDataLst>
            </p:nvPr>
          </p:nvSpPr>
          <p:spPr bwMode="gray">
            <a:xfrm>
              <a:off x="2865602" y="3906291"/>
              <a:ext cx="418325" cy="21115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400" b="1" dirty="0">
                  <a:solidFill>
                    <a:schemeClr val="bg1"/>
                  </a:solidFill>
                </a:rPr>
                <a:t>Prove</a:t>
              </a:r>
            </a:p>
          </p:txBody>
        </p:sp>
      </p:grpSp>
      <p:grpSp>
        <p:nvGrpSpPr>
          <p:cNvPr id="186" name="Group 185"/>
          <p:cNvGrpSpPr/>
          <p:nvPr/>
        </p:nvGrpSpPr>
        <p:grpSpPr>
          <a:xfrm>
            <a:off x="3021695" y="1019709"/>
            <a:ext cx="3167051" cy="1426141"/>
            <a:chOff x="3011226" y="1024111"/>
            <a:chExt cx="3103820" cy="1397750"/>
          </a:xfrm>
        </p:grpSpPr>
        <p:sp>
          <p:nvSpPr>
            <p:cNvPr id="187" name="Rectangle 26"/>
            <p:cNvSpPr txBox="1"/>
            <p:nvPr>
              <p:custDataLst>
                <p:tags r:id="rId37"/>
              </p:custDataLst>
            </p:nvPr>
          </p:nvSpPr>
          <p:spPr bwMode="gray">
            <a:xfrm>
              <a:off x="3011226" y="1720432"/>
              <a:ext cx="449306"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85000"/>
                    </a:schemeClr>
                  </a:solidFill>
                </a:rPr>
                <a:t>Arrange</a:t>
              </a:r>
            </a:p>
          </p:txBody>
        </p:sp>
        <p:sp>
          <p:nvSpPr>
            <p:cNvPr id="188" name="Rectangle 26"/>
            <p:cNvSpPr txBox="1"/>
            <p:nvPr>
              <p:custDataLst>
                <p:tags r:id="rId38"/>
              </p:custDataLst>
            </p:nvPr>
          </p:nvSpPr>
          <p:spPr bwMode="gray">
            <a:xfrm>
              <a:off x="3143769" y="1450118"/>
              <a:ext cx="513716"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85000"/>
                    </a:schemeClr>
                  </a:solidFill>
                </a:rPr>
                <a:t>Calculate</a:t>
              </a:r>
            </a:p>
          </p:txBody>
        </p:sp>
        <p:sp>
          <p:nvSpPr>
            <p:cNvPr id="189" name="Rectangle 26"/>
            <p:cNvSpPr txBox="1"/>
            <p:nvPr>
              <p:custDataLst>
                <p:tags r:id="rId39"/>
              </p:custDataLst>
            </p:nvPr>
          </p:nvSpPr>
          <p:spPr bwMode="gray">
            <a:xfrm>
              <a:off x="3945886" y="1046073"/>
              <a:ext cx="298490"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85000"/>
                    </a:schemeClr>
                  </a:solidFill>
                </a:rPr>
                <a:t>Draw</a:t>
              </a:r>
            </a:p>
          </p:txBody>
        </p:sp>
        <p:sp>
          <p:nvSpPr>
            <p:cNvPr id="190" name="Rectangle 26"/>
            <p:cNvSpPr txBox="1"/>
            <p:nvPr>
              <p:custDataLst>
                <p:tags r:id="rId40"/>
              </p:custDataLst>
            </p:nvPr>
          </p:nvSpPr>
          <p:spPr bwMode="gray">
            <a:xfrm>
              <a:off x="3234165" y="1945220"/>
              <a:ext cx="397462"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85000"/>
                    </a:schemeClr>
                  </a:solidFill>
                </a:rPr>
                <a:t>Repeat</a:t>
              </a:r>
            </a:p>
          </p:txBody>
        </p:sp>
        <p:sp>
          <p:nvSpPr>
            <p:cNvPr id="191" name="Rectangle 26"/>
            <p:cNvSpPr txBox="1"/>
            <p:nvPr>
              <p:custDataLst>
                <p:tags r:id="rId41"/>
              </p:custDataLst>
            </p:nvPr>
          </p:nvSpPr>
          <p:spPr bwMode="gray">
            <a:xfrm>
              <a:off x="4309553" y="1905496"/>
              <a:ext cx="490152"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85000"/>
                    </a:schemeClr>
                  </a:solidFill>
                </a:rPr>
                <a:t>Tabulate</a:t>
              </a:r>
            </a:p>
          </p:txBody>
        </p:sp>
        <p:sp>
          <p:nvSpPr>
            <p:cNvPr id="192" name="Rectangle 26"/>
            <p:cNvSpPr txBox="1"/>
            <p:nvPr>
              <p:custDataLst>
                <p:tags r:id="rId42"/>
              </p:custDataLst>
            </p:nvPr>
          </p:nvSpPr>
          <p:spPr bwMode="gray">
            <a:xfrm>
              <a:off x="4293770" y="2199292"/>
              <a:ext cx="567131"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85000"/>
                    </a:schemeClr>
                  </a:solidFill>
                </a:rPr>
                <a:t>Recognize</a:t>
              </a:r>
            </a:p>
          </p:txBody>
        </p:sp>
        <p:sp>
          <p:nvSpPr>
            <p:cNvPr id="193" name="Rectangle 26"/>
            <p:cNvSpPr txBox="1"/>
            <p:nvPr>
              <p:custDataLst>
                <p:tags r:id="rId43"/>
              </p:custDataLst>
            </p:nvPr>
          </p:nvSpPr>
          <p:spPr bwMode="gray">
            <a:xfrm>
              <a:off x="4658711" y="1317906"/>
              <a:ext cx="573415"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85000"/>
                    </a:schemeClr>
                  </a:solidFill>
                </a:rPr>
                <a:t>Memorize</a:t>
              </a:r>
            </a:p>
          </p:txBody>
        </p:sp>
        <p:sp>
          <p:nvSpPr>
            <p:cNvPr id="194" name="Rectangle 26"/>
            <p:cNvSpPr txBox="1"/>
            <p:nvPr>
              <p:custDataLst>
                <p:tags r:id="rId44"/>
              </p:custDataLst>
            </p:nvPr>
          </p:nvSpPr>
          <p:spPr bwMode="gray">
            <a:xfrm>
              <a:off x="4357064" y="1024111"/>
              <a:ext cx="430454"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85000"/>
                    </a:schemeClr>
                  </a:solidFill>
                </a:rPr>
                <a:t>Identify</a:t>
              </a:r>
            </a:p>
          </p:txBody>
        </p:sp>
        <p:sp>
          <p:nvSpPr>
            <p:cNvPr id="195" name="Rectangle 26"/>
            <p:cNvSpPr txBox="1"/>
            <p:nvPr>
              <p:custDataLst>
                <p:tags r:id="rId45"/>
              </p:custDataLst>
            </p:nvPr>
          </p:nvSpPr>
          <p:spPr bwMode="gray">
            <a:xfrm>
              <a:off x="3663308" y="1611701"/>
              <a:ext cx="1812932"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85000"/>
                    </a:schemeClr>
                  </a:solidFill>
                </a:rPr>
                <a:t>Who, What, When, Where, Why</a:t>
              </a:r>
            </a:p>
          </p:txBody>
        </p:sp>
        <p:sp>
          <p:nvSpPr>
            <p:cNvPr id="196" name="Rectangle 26"/>
            <p:cNvSpPr txBox="1"/>
            <p:nvPr>
              <p:custDataLst>
                <p:tags r:id="rId46"/>
              </p:custDataLst>
            </p:nvPr>
          </p:nvSpPr>
          <p:spPr bwMode="gray">
            <a:xfrm>
              <a:off x="4984433" y="1041770"/>
              <a:ext cx="188519"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85000"/>
                    </a:schemeClr>
                  </a:solidFill>
                </a:rPr>
                <a:t>List</a:t>
              </a:r>
            </a:p>
          </p:txBody>
        </p:sp>
        <p:sp>
          <p:nvSpPr>
            <p:cNvPr id="197" name="Rectangle 26"/>
            <p:cNvSpPr txBox="1"/>
            <p:nvPr>
              <p:custDataLst>
                <p:tags r:id="rId47"/>
              </p:custDataLst>
            </p:nvPr>
          </p:nvSpPr>
          <p:spPr bwMode="gray">
            <a:xfrm>
              <a:off x="4980871" y="1845254"/>
              <a:ext cx="334623"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85000"/>
                    </a:schemeClr>
                  </a:solidFill>
                </a:rPr>
                <a:t>Name</a:t>
              </a:r>
            </a:p>
          </p:txBody>
        </p:sp>
        <p:sp>
          <p:nvSpPr>
            <p:cNvPr id="198" name="Rectangle 26"/>
            <p:cNvSpPr txBox="1"/>
            <p:nvPr>
              <p:custDataLst>
                <p:tags r:id="rId48"/>
              </p:custDataLst>
            </p:nvPr>
          </p:nvSpPr>
          <p:spPr bwMode="gray">
            <a:xfrm>
              <a:off x="5197588" y="2255954"/>
              <a:ext cx="210513"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85000"/>
                    </a:schemeClr>
                  </a:solidFill>
                </a:rPr>
                <a:t>Use</a:t>
              </a:r>
            </a:p>
          </p:txBody>
        </p:sp>
        <p:sp>
          <p:nvSpPr>
            <p:cNvPr id="199" name="Rectangle 26"/>
            <p:cNvSpPr txBox="1"/>
            <p:nvPr>
              <p:custDataLst>
                <p:tags r:id="rId49"/>
              </p:custDataLst>
            </p:nvPr>
          </p:nvSpPr>
          <p:spPr bwMode="gray">
            <a:xfrm>
              <a:off x="5445776" y="1465300"/>
              <a:ext cx="498007"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85000"/>
                    </a:schemeClr>
                  </a:solidFill>
                </a:rPr>
                <a:t>Illustrate</a:t>
              </a:r>
            </a:p>
          </p:txBody>
        </p:sp>
        <p:sp>
          <p:nvSpPr>
            <p:cNvPr id="200" name="Rectangle 26"/>
            <p:cNvSpPr txBox="1"/>
            <p:nvPr>
              <p:custDataLst>
                <p:tags r:id="rId50"/>
              </p:custDataLst>
            </p:nvPr>
          </p:nvSpPr>
          <p:spPr bwMode="gray">
            <a:xfrm>
              <a:off x="5618610" y="1677065"/>
              <a:ext cx="496436"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85000"/>
                    </a:schemeClr>
                  </a:solidFill>
                </a:rPr>
                <a:t>Measure</a:t>
              </a:r>
            </a:p>
          </p:txBody>
        </p:sp>
      </p:grpSp>
      <p:grpSp>
        <p:nvGrpSpPr>
          <p:cNvPr id="201" name="Group 200"/>
          <p:cNvGrpSpPr/>
          <p:nvPr/>
        </p:nvGrpSpPr>
        <p:grpSpPr>
          <a:xfrm>
            <a:off x="3498011" y="1271469"/>
            <a:ext cx="2111124" cy="1078164"/>
            <a:chOff x="3478042" y="1270859"/>
            <a:chExt cx="2068975" cy="1056700"/>
          </a:xfrm>
        </p:grpSpPr>
        <p:sp>
          <p:nvSpPr>
            <p:cNvPr id="202" name="Rectangle 26"/>
            <p:cNvSpPr txBox="1"/>
            <p:nvPr>
              <p:custDataLst>
                <p:tags r:id="rId34"/>
              </p:custDataLst>
            </p:nvPr>
          </p:nvSpPr>
          <p:spPr bwMode="gray">
            <a:xfrm>
              <a:off x="3478042" y="1270859"/>
              <a:ext cx="479406" cy="21115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400" b="1" dirty="0">
                  <a:solidFill>
                    <a:schemeClr val="tx2"/>
                  </a:solidFill>
                </a:rPr>
                <a:t>Define</a:t>
              </a:r>
            </a:p>
          </p:txBody>
        </p:sp>
        <p:sp>
          <p:nvSpPr>
            <p:cNvPr id="203" name="Rectangle 26"/>
            <p:cNvSpPr txBox="1"/>
            <p:nvPr>
              <p:custDataLst>
                <p:tags r:id="rId35"/>
              </p:custDataLst>
            </p:nvPr>
          </p:nvSpPr>
          <p:spPr bwMode="gray">
            <a:xfrm>
              <a:off x="3729748" y="2116404"/>
              <a:ext cx="431585" cy="21115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400" b="1" dirty="0">
                  <a:solidFill>
                    <a:schemeClr val="tx2"/>
                  </a:solidFill>
                </a:rPr>
                <a:t>Recall</a:t>
              </a:r>
            </a:p>
          </p:txBody>
        </p:sp>
        <p:sp>
          <p:nvSpPr>
            <p:cNvPr id="204" name="Rectangle 26"/>
            <p:cNvSpPr txBox="1"/>
            <p:nvPr>
              <p:custDataLst>
                <p:tags r:id="rId36"/>
              </p:custDataLst>
            </p:nvPr>
          </p:nvSpPr>
          <p:spPr bwMode="gray">
            <a:xfrm>
              <a:off x="5081248" y="1990875"/>
              <a:ext cx="465769" cy="21115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400" b="1" dirty="0">
                  <a:solidFill>
                    <a:schemeClr val="tx2"/>
                  </a:solidFill>
                </a:rPr>
                <a:t>Match</a:t>
              </a:r>
            </a:p>
          </p:txBody>
        </p:sp>
      </p:grpSp>
      <p:grpSp>
        <p:nvGrpSpPr>
          <p:cNvPr id="205" name="Group 204"/>
          <p:cNvGrpSpPr/>
          <p:nvPr/>
        </p:nvGrpSpPr>
        <p:grpSpPr>
          <a:xfrm>
            <a:off x="5603301" y="2139562"/>
            <a:ext cx="1514716" cy="3073436"/>
            <a:chOff x="5541289" y="2121681"/>
            <a:chExt cx="1484474" cy="3012251"/>
          </a:xfrm>
        </p:grpSpPr>
        <p:sp>
          <p:nvSpPr>
            <p:cNvPr id="206" name="Rectangle 26"/>
            <p:cNvSpPr txBox="1"/>
            <p:nvPr>
              <p:custDataLst>
                <p:tags r:id="rId20"/>
              </p:custDataLst>
            </p:nvPr>
          </p:nvSpPr>
          <p:spPr bwMode="gray">
            <a:xfrm>
              <a:off x="5541289" y="2752569"/>
              <a:ext cx="347190"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Graph</a:t>
              </a:r>
            </a:p>
          </p:txBody>
        </p:sp>
        <p:sp>
          <p:nvSpPr>
            <p:cNvPr id="207" name="Rectangle 26"/>
            <p:cNvSpPr txBox="1"/>
            <p:nvPr>
              <p:custDataLst>
                <p:tags r:id="rId21"/>
              </p:custDataLst>
            </p:nvPr>
          </p:nvSpPr>
          <p:spPr bwMode="gray">
            <a:xfrm>
              <a:off x="5641879" y="2977132"/>
              <a:ext cx="414744"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Classify</a:t>
              </a:r>
            </a:p>
          </p:txBody>
        </p:sp>
        <p:sp>
          <p:nvSpPr>
            <p:cNvPr id="208" name="Rectangle 26"/>
            <p:cNvSpPr txBox="1"/>
            <p:nvPr>
              <p:custDataLst>
                <p:tags r:id="rId22"/>
              </p:custDataLst>
            </p:nvPr>
          </p:nvSpPr>
          <p:spPr bwMode="gray">
            <a:xfrm>
              <a:off x="5736756" y="3316175"/>
              <a:ext cx="713233"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Cause/Effect</a:t>
              </a:r>
            </a:p>
          </p:txBody>
        </p:sp>
        <p:sp>
          <p:nvSpPr>
            <p:cNvPr id="209" name="Rectangle 26"/>
            <p:cNvSpPr txBox="1"/>
            <p:nvPr>
              <p:custDataLst>
                <p:tags r:id="rId23"/>
              </p:custDataLst>
            </p:nvPr>
          </p:nvSpPr>
          <p:spPr bwMode="gray">
            <a:xfrm>
              <a:off x="5759298" y="4250635"/>
              <a:ext cx="635249" cy="21115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400" b="1" dirty="0">
                  <a:solidFill>
                    <a:schemeClr val="tx1">
                      <a:lumMod val="75000"/>
                      <a:lumOff val="25000"/>
                    </a:schemeClr>
                  </a:solidFill>
                </a:rPr>
                <a:t>Estimate</a:t>
              </a:r>
            </a:p>
          </p:txBody>
        </p:sp>
        <p:sp>
          <p:nvSpPr>
            <p:cNvPr id="210" name="Rectangle 26"/>
            <p:cNvSpPr txBox="1"/>
            <p:nvPr>
              <p:custDataLst>
                <p:tags r:id="rId24"/>
              </p:custDataLst>
            </p:nvPr>
          </p:nvSpPr>
          <p:spPr bwMode="gray">
            <a:xfrm>
              <a:off x="5704544" y="3962906"/>
              <a:ext cx="512146"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Compare</a:t>
              </a:r>
            </a:p>
          </p:txBody>
        </p:sp>
        <p:sp>
          <p:nvSpPr>
            <p:cNvPr id="211" name="Rectangle 26"/>
            <p:cNvSpPr txBox="1"/>
            <p:nvPr>
              <p:custDataLst>
                <p:tags r:id="rId25"/>
              </p:custDataLst>
            </p:nvPr>
          </p:nvSpPr>
          <p:spPr bwMode="gray">
            <a:xfrm>
              <a:off x="5823449" y="3550005"/>
              <a:ext cx="356616"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Relate</a:t>
              </a:r>
            </a:p>
          </p:txBody>
        </p:sp>
        <p:sp>
          <p:nvSpPr>
            <p:cNvPr id="212" name="Rectangle 26"/>
            <p:cNvSpPr txBox="1"/>
            <p:nvPr>
              <p:custDataLst>
                <p:tags r:id="rId26"/>
              </p:custDataLst>
            </p:nvPr>
          </p:nvSpPr>
          <p:spPr bwMode="gray">
            <a:xfrm>
              <a:off x="6181705" y="2439701"/>
              <a:ext cx="343169" cy="21115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400" b="1" dirty="0">
                  <a:solidFill>
                    <a:schemeClr val="tx1">
                      <a:lumMod val="75000"/>
                      <a:lumOff val="25000"/>
                    </a:schemeClr>
                  </a:solidFill>
                </a:rPr>
                <a:t>Infer</a:t>
              </a:r>
            </a:p>
          </p:txBody>
        </p:sp>
        <p:sp>
          <p:nvSpPr>
            <p:cNvPr id="213" name="Rectangle 26"/>
            <p:cNvSpPr txBox="1"/>
            <p:nvPr>
              <p:custDataLst>
                <p:tags r:id="rId27"/>
              </p:custDataLst>
            </p:nvPr>
          </p:nvSpPr>
          <p:spPr bwMode="gray">
            <a:xfrm>
              <a:off x="6045493" y="2121681"/>
              <a:ext cx="595408"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Categorize</a:t>
              </a:r>
            </a:p>
          </p:txBody>
        </p:sp>
        <p:sp>
          <p:nvSpPr>
            <p:cNvPr id="214" name="Rectangle 26"/>
            <p:cNvSpPr txBox="1"/>
            <p:nvPr>
              <p:custDataLst>
                <p:tags r:id="rId28"/>
              </p:custDataLst>
            </p:nvPr>
          </p:nvSpPr>
          <p:spPr bwMode="gray">
            <a:xfrm>
              <a:off x="6389383" y="2758214"/>
              <a:ext cx="498006"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Organize</a:t>
              </a:r>
            </a:p>
          </p:txBody>
        </p:sp>
        <p:sp>
          <p:nvSpPr>
            <p:cNvPr id="215" name="Rectangle 26"/>
            <p:cNvSpPr txBox="1"/>
            <p:nvPr>
              <p:custDataLst>
                <p:tags r:id="rId29"/>
              </p:custDataLst>
            </p:nvPr>
          </p:nvSpPr>
          <p:spPr bwMode="gray">
            <a:xfrm>
              <a:off x="6477535" y="4055999"/>
              <a:ext cx="522579" cy="16927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Interpret</a:t>
              </a:r>
            </a:p>
          </p:txBody>
        </p:sp>
        <p:sp>
          <p:nvSpPr>
            <p:cNvPr id="216" name="Rectangle 26"/>
            <p:cNvSpPr txBox="1"/>
            <p:nvPr>
              <p:custDataLst>
                <p:tags r:id="rId30"/>
              </p:custDataLst>
            </p:nvPr>
          </p:nvSpPr>
          <p:spPr bwMode="gray">
            <a:xfrm>
              <a:off x="6355190" y="3657198"/>
              <a:ext cx="516481" cy="21115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400" b="1" dirty="0">
                  <a:solidFill>
                    <a:schemeClr val="tx1">
                      <a:lumMod val="75000"/>
                      <a:lumOff val="25000"/>
                    </a:schemeClr>
                  </a:solidFill>
                </a:rPr>
                <a:t>Predict</a:t>
              </a:r>
            </a:p>
          </p:txBody>
        </p:sp>
        <p:sp>
          <p:nvSpPr>
            <p:cNvPr id="217" name="Rectangle 26"/>
            <p:cNvSpPr txBox="1"/>
            <p:nvPr>
              <p:custDataLst>
                <p:tags r:id="rId31"/>
              </p:custDataLst>
            </p:nvPr>
          </p:nvSpPr>
          <p:spPr bwMode="gray">
            <a:xfrm>
              <a:off x="6626729" y="3188433"/>
              <a:ext cx="399034"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Modify</a:t>
              </a:r>
            </a:p>
          </p:txBody>
        </p:sp>
        <p:sp>
          <p:nvSpPr>
            <p:cNvPr id="218" name="Rectangle 26"/>
            <p:cNvSpPr txBox="1"/>
            <p:nvPr>
              <p:custDataLst>
                <p:tags r:id="rId32"/>
              </p:custDataLst>
            </p:nvPr>
          </p:nvSpPr>
          <p:spPr bwMode="gray">
            <a:xfrm>
              <a:off x="6018392" y="4600651"/>
              <a:ext cx="625257"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Summarize</a:t>
              </a:r>
            </a:p>
          </p:txBody>
        </p:sp>
        <p:sp>
          <p:nvSpPr>
            <p:cNvPr id="219" name="Rectangle 26"/>
            <p:cNvSpPr txBox="1"/>
            <p:nvPr>
              <p:custDataLst>
                <p:tags r:id="rId33"/>
              </p:custDataLst>
            </p:nvPr>
          </p:nvSpPr>
          <p:spPr bwMode="gray">
            <a:xfrm>
              <a:off x="6203023" y="4968025"/>
              <a:ext cx="306345"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Show</a:t>
              </a:r>
            </a:p>
          </p:txBody>
        </p:sp>
      </p:grpSp>
      <p:grpSp>
        <p:nvGrpSpPr>
          <p:cNvPr id="220" name="Group 219"/>
          <p:cNvGrpSpPr/>
          <p:nvPr/>
        </p:nvGrpSpPr>
        <p:grpSpPr>
          <a:xfrm>
            <a:off x="3136428" y="4523699"/>
            <a:ext cx="3062337" cy="1485096"/>
            <a:chOff x="3123678" y="4458354"/>
            <a:chExt cx="3001197" cy="1455531"/>
          </a:xfrm>
        </p:grpSpPr>
        <p:sp>
          <p:nvSpPr>
            <p:cNvPr id="221" name="Rectangle 26"/>
            <p:cNvSpPr txBox="1"/>
            <p:nvPr>
              <p:custDataLst>
                <p:tags r:id="rId6"/>
              </p:custDataLst>
            </p:nvPr>
          </p:nvSpPr>
          <p:spPr bwMode="gray">
            <a:xfrm>
              <a:off x="5448867" y="5029199"/>
              <a:ext cx="541995"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Construct</a:t>
              </a:r>
            </a:p>
          </p:txBody>
        </p:sp>
        <p:sp>
          <p:nvSpPr>
            <p:cNvPr id="222" name="Rectangle 26"/>
            <p:cNvSpPr txBox="1"/>
            <p:nvPr>
              <p:custDataLst>
                <p:tags r:id="rId7"/>
              </p:custDataLst>
            </p:nvPr>
          </p:nvSpPr>
          <p:spPr bwMode="gray">
            <a:xfrm>
              <a:off x="3620135" y="4680531"/>
              <a:ext cx="2033501" cy="21115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400" b="1" dirty="0">
                  <a:solidFill>
                    <a:schemeClr val="accent3">
                      <a:lumMod val="50000"/>
                    </a:schemeClr>
                  </a:solidFill>
                </a:rPr>
                <a:t>Develop a Logical Argument</a:t>
              </a:r>
            </a:p>
          </p:txBody>
        </p:sp>
        <p:sp>
          <p:nvSpPr>
            <p:cNvPr id="223" name="Rectangle 26"/>
            <p:cNvSpPr txBox="1"/>
            <p:nvPr>
              <p:custDataLst>
                <p:tags r:id="rId8"/>
              </p:custDataLst>
            </p:nvPr>
          </p:nvSpPr>
          <p:spPr bwMode="gray">
            <a:xfrm>
              <a:off x="5097552" y="4458354"/>
              <a:ext cx="362901"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Assess</a:t>
              </a:r>
            </a:p>
          </p:txBody>
        </p:sp>
        <p:sp>
          <p:nvSpPr>
            <p:cNvPr id="224" name="Rectangle 26"/>
            <p:cNvSpPr txBox="1"/>
            <p:nvPr>
              <p:custDataLst>
                <p:tags r:id="rId9"/>
              </p:custDataLst>
            </p:nvPr>
          </p:nvSpPr>
          <p:spPr bwMode="gray">
            <a:xfrm>
              <a:off x="3629782" y="4458354"/>
              <a:ext cx="361330"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Revise</a:t>
              </a:r>
            </a:p>
          </p:txBody>
        </p:sp>
        <p:sp>
          <p:nvSpPr>
            <p:cNvPr id="225" name="Rectangle 26"/>
            <p:cNvSpPr txBox="1"/>
            <p:nvPr>
              <p:custDataLst>
                <p:tags r:id="rId10"/>
              </p:custDataLst>
            </p:nvPr>
          </p:nvSpPr>
          <p:spPr bwMode="gray">
            <a:xfrm>
              <a:off x="3571081" y="5266692"/>
              <a:ext cx="427312"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Apprise</a:t>
              </a:r>
            </a:p>
          </p:txBody>
        </p:sp>
        <p:sp>
          <p:nvSpPr>
            <p:cNvPr id="226" name="Rectangle 26"/>
            <p:cNvSpPr txBox="1"/>
            <p:nvPr>
              <p:custDataLst>
                <p:tags r:id="rId11"/>
              </p:custDataLst>
            </p:nvPr>
          </p:nvSpPr>
          <p:spPr bwMode="gray">
            <a:xfrm>
              <a:off x="3855976" y="5747978"/>
              <a:ext cx="689669"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Hypothesize</a:t>
              </a:r>
            </a:p>
          </p:txBody>
        </p:sp>
        <p:sp>
          <p:nvSpPr>
            <p:cNvPr id="227" name="Rectangle 26"/>
            <p:cNvSpPr txBox="1"/>
            <p:nvPr>
              <p:custDataLst>
                <p:tags r:id="rId12"/>
              </p:custDataLst>
            </p:nvPr>
          </p:nvSpPr>
          <p:spPr bwMode="gray">
            <a:xfrm>
              <a:off x="4187024" y="5272558"/>
              <a:ext cx="794610" cy="21115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400" b="1" dirty="0">
                  <a:solidFill>
                    <a:schemeClr val="accent3">
                      <a:lumMod val="50000"/>
                    </a:schemeClr>
                  </a:solidFill>
                </a:rPr>
                <a:t>Investigate</a:t>
              </a:r>
            </a:p>
          </p:txBody>
        </p:sp>
        <p:sp>
          <p:nvSpPr>
            <p:cNvPr id="228" name="Rectangle 26"/>
            <p:cNvSpPr txBox="1"/>
            <p:nvPr>
              <p:custDataLst>
                <p:tags r:id="rId13"/>
              </p:custDataLst>
            </p:nvPr>
          </p:nvSpPr>
          <p:spPr bwMode="gray">
            <a:xfrm>
              <a:off x="3123678" y="5028356"/>
              <a:ext cx="581269" cy="21115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400" b="1" dirty="0">
                  <a:solidFill>
                    <a:schemeClr val="accent3">
                      <a:lumMod val="50000"/>
                    </a:schemeClr>
                  </a:solidFill>
                </a:rPr>
                <a:t>Critique</a:t>
              </a:r>
            </a:p>
          </p:txBody>
        </p:sp>
        <p:sp>
          <p:nvSpPr>
            <p:cNvPr id="229" name="Rectangle 26"/>
            <p:cNvSpPr txBox="1"/>
            <p:nvPr>
              <p:custDataLst>
                <p:tags r:id="rId14"/>
              </p:custDataLst>
            </p:nvPr>
          </p:nvSpPr>
          <p:spPr bwMode="gray">
            <a:xfrm>
              <a:off x="5612729" y="5237906"/>
              <a:ext cx="512146"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Compare</a:t>
              </a:r>
            </a:p>
          </p:txBody>
        </p:sp>
        <p:sp>
          <p:nvSpPr>
            <p:cNvPr id="230" name="Rectangle 26"/>
            <p:cNvSpPr txBox="1"/>
            <p:nvPr>
              <p:custDataLst>
                <p:tags r:id="rId15"/>
              </p:custDataLst>
            </p:nvPr>
          </p:nvSpPr>
          <p:spPr bwMode="gray">
            <a:xfrm>
              <a:off x="3132774" y="5481353"/>
              <a:ext cx="578127"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Formulate</a:t>
              </a:r>
            </a:p>
          </p:txBody>
        </p:sp>
        <p:sp>
          <p:nvSpPr>
            <p:cNvPr id="231" name="Rectangle 26"/>
            <p:cNvSpPr txBox="1"/>
            <p:nvPr>
              <p:custDataLst>
                <p:tags r:id="rId16"/>
              </p:custDataLst>
            </p:nvPr>
          </p:nvSpPr>
          <p:spPr bwMode="gray">
            <a:xfrm>
              <a:off x="4035393" y="5493831"/>
              <a:ext cx="992871"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Draw Conclusions</a:t>
              </a:r>
            </a:p>
          </p:txBody>
        </p:sp>
        <p:sp>
          <p:nvSpPr>
            <p:cNvPr id="232" name="Rectangle 26"/>
            <p:cNvSpPr txBox="1"/>
            <p:nvPr>
              <p:custDataLst>
                <p:tags r:id="rId17"/>
              </p:custDataLst>
            </p:nvPr>
          </p:nvSpPr>
          <p:spPr bwMode="gray">
            <a:xfrm>
              <a:off x="5307503" y="5351331"/>
              <a:ext cx="529427" cy="21115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400" b="1" dirty="0">
                  <a:solidFill>
                    <a:schemeClr val="accent3">
                      <a:lumMod val="50000"/>
                    </a:schemeClr>
                  </a:solidFill>
                </a:rPr>
                <a:t>Explain</a:t>
              </a:r>
            </a:p>
          </p:txBody>
        </p:sp>
        <p:sp>
          <p:nvSpPr>
            <p:cNvPr id="233" name="Rectangle 26"/>
            <p:cNvSpPr txBox="1"/>
            <p:nvPr>
              <p:custDataLst>
                <p:tags r:id="rId18"/>
              </p:custDataLst>
            </p:nvPr>
          </p:nvSpPr>
          <p:spPr bwMode="gray">
            <a:xfrm>
              <a:off x="4735420" y="5747978"/>
              <a:ext cx="717946" cy="16590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Differentiate</a:t>
              </a:r>
            </a:p>
          </p:txBody>
        </p:sp>
        <p:sp>
          <p:nvSpPr>
            <p:cNvPr id="234" name="Rectangle 26"/>
            <p:cNvSpPr txBox="1"/>
            <p:nvPr>
              <p:custDataLst>
                <p:tags r:id="rId19"/>
              </p:custDataLst>
            </p:nvPr>
          </p:nvSpPr>
          <p:spPr bwMode="gray">
            <a:xfrm>
              <a:off x="3879509" y="4900441"/>
              <a:ext cx="1274080" cy="331814"/>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dirty="0">
                  <a:solidFill>
                    <a:schemeClr val="bg1">
                      <a:lumMod val="65000"/>
                    </a:schemeClr>
                  </a:solidFill>
                </a:rPr>
                <a:t>Use Concepts to Solve</a:t>
              </a:r>
              <a:br>
                <a:rPr lang="en-US" sz="1100" dirty="0">
                  <a:solidFill>
                    <a:schemeClr val="bg1">
                      <a:lumMod val="65000"/>
                    </a:schemeClr>
                  </a:solidFill>
                </a:rPr>
              </a:br>
              <a:r>
                <a:rPr lang="en-US" sz="1100" dirty="0">
                  <a:solidFill>
                    <a:schemeClr val="bg1">
                      <a:lumMod val="65000"/>
                    </a:schemeClr>
                  </a:solidFill>
                </a:rPr>
                <a:t>Non-Routine Problems</a:t>
              </a:r>
            </a:p>
          </p:txBody>
        </p:sp>
      </p:grpSp>
      <p:sp>
        <p:nvSpPr>
          <p:cNvPr id="235" name="Rectangle 26"/>
          <p:cNvSpPr txBox="1">
            <a:spLocks/>
          </p:cNvSpPr>
          <p:nvPr/>
        </p:nvSpPr>
        <p:spPr bwMode="gray">
          <a:xfrm>
            <a:off x="3584526" y="3012898"/>
            <a:ext cx="505322" cy="34543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buClr>
                <a:srgbClr val="18577E"/>
              </a:buClr>
            </a:pPr>
            <a:r>
              <a:rPr lang="en-US" sz="1100" b="1" dirty="0">
                <a:solidFill>
                  <a:srgbClr val="FFFFFF"/>
                </a:solidFill>
              </a:rPr>
              <a:t>Level Four</a:t>
            </a:r>
            <a:endParaRPr lang="en-US" sz="1100" dirty="0">
              <a:solidFill>
                <a:srgbClr val="FFFFFF"/>
              </a:solidFill>
            </a:endParaRPr>
          </a:p>
        </p:txBody>
      </p:sp>
      <p:sp>
        <p:nvSpPr>
          <p:cNvPr id="98" name="McK 5. Source"/>
          <p:cNvSpPr>
            <a:spLocks noChangeArrowheads="1"/>
          </p:cNvSpPr>
          <p:nvPr/>
        </p:nvSpPr>
        <p:spPr bwMode="gray">
          <a:xfrm>
            <a:off x="111390" y="6427898"/>
            <a:ext cx="583607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p>
            <a:pPr defTabSz="912556"/>
            <a:r>
              <a:rPr lang="en-US" sz="1000" dirty="0">
                <a:solidFill>
                  <a:schemeClr val="tx2"/>
                </a:solidFill>
              </a:rPr>
              <a:t>Source: Webb, Norman L. and others, “Web Alignment Tool” 24 July 2005. Wisconsin Center of Educational Research, </a:t>
            </a:r>
            <a:r>
              <a:rPr lang="en-US" sz="1000" dirty="0" smtClean="0">
                <a:solidFill>
                  <a:schemeClr val="tx2"/>
                </a:solidFill>
              </a:rPr>
              <a:t>University </a:t>
            </a:r>
            <a:r>
              <a:rPr lang="en-US" sz="1000" dirty="0">
                <a:solidFill>
                  <a:schemeClr val="tx2"/>
                </a:solidFill>
              </a:rPr>
              <a:t>of Wisconsin-Madison, 2 Feb 2006</a:t>
            </a:r>
          </a:p>
        </p:txBody>
      </p:sp>
      <p:sp>
        <p:nvSpPr>
          <p:cNvPr id="92" name="Slide Number"/>
          <p:cNvSpPr txBox="1">
            <a:spLocks/>
          </p:cNvSpPr>
          <p:nvPr/>
        </p:nvSpPr>
        <p:spPr bwMode="gray">
          <a:xfrm>
            <a:off x="8748450" y="6636089"/>
            <a:ext cx="131446" cy="153888"/>
          </a:xfrm>
          <a:prstGeom prst="rect">
            <a:avLst/>
          </a:prstGeom>
        </p:spPr>
        <p:txBody>
          <a:bodyPr vert="horz" wrap="none" lIns="0" tIns="0" rIns="0" bIns="0" rtlCol="0" anchor="ctr">
            <a:spAutoFit/>
          </a:bodyPr>
          <a:lstStyle>
            <a:defPPr>
              <a:defRPr lang="en-US"/>
            </a:defPPr>
            <a:lvl1pPr>
              <a:defRPr sz="1000" baseline="0">
                <a:latin typeface="+mn-lt"/>
              </a:defRPr>
            </a:lvl1pPr>
          </a:lstStyle>
          <a:p>
            <a:pPr lvl="0" algn="r"/>
            <a:fld id="{42C328C1-A84F-4A39-A664-DBA00541A8C6}" type="slidenum">
              <a:rPr lang="en-US" smtClean="0">
                <a:solidFill>
                  <a:schemeClr val="bg1"/>
                </a:solidFill>
              </a:rPr>
              <a:pPr lvl="0" algn="r"/>
              <a:t>6</a:t>
            </a:fld>
            <a:endParaRPr lang="en-US" dirty="0">
              <a:solidFill>
                <a:schemeClr val="bg1"/>
              </a:solidFill>
            </a:endParaRPr>
          </a:p>
        </p:txBody>
      </p:sp>
      <p:sp>
        <p:nvSpPr>
          <p:cNvPr id="4" name="Title 3"/>
          <p:cNvSpPr>
            <a:spLocks noGrp="1"/>
          </p:cNvSpPr>
          <p:nvPr>
            <p:ph type="title"/>
          </p:nvPr>
        </p:nvSpPr>
        <p:spPr>
          <a:xfrm>
            <a:off x="121499" y="234864"/>
            <a:ext cx="8794113" cy="584775"/>
          </a:xfrm>
        </p:spPr>
        <p:txBody>
          <a:bodyPr wrap="square" anchor="t" anchorCtr="0">
            <a:spAutoFit/>
          </a:bodyPr>
          <a:lstStyle/>
          <a:p>
            <a:r>
              <a:rPr lang="en-US" dirty="0" smtClean="0"/>
              <a:t>Assessing the </a:t>
            </a:r>
            <a:r>
              <a:rPr lang="en-US" dirty="0"/>
              <a:t>Common Core</a:t>
            </a:r>
          </a:p>
        </p:txBody>
      </p:sp>
      <p:sp>
        <p:nvSpPr>
          <p:cNvPr id="82" name="Right Brace 81"/>
          <p:cNvSpPr/>
          <p:nvPr>
            <p:custDataLst>
              <p:tags r:id="rId3"/>
            </p:custDataLst>
          </p:nvPr>
        </p:nvSpPr>
        <p:spPr>
          <a:xfrm rot="9659778">
            <a:off x="1540736" y="2237718"/>
            <a:ext cx="695609" cy="3957697"/>
          </a:xfrm>
          <a:prstGeom prst="rightBrace">
            <a:avLst>
              <a:gd name="adj1" fmla="val 21694"/>
              <a:gd name="adj2" fmla="val 48088"/>
            </a:avLst>
          </a:prstGeom>
          <a:ln>
            <a:solidFill>
              <a:schemeClr val="tx2"/>
            </a:solidFill>
          </a:ln>
        </p:spPr>
        <p:style>
          <a:lnRef idx="1">
            <a:schemeClr val="accent1"/>
          </a:lnRef>
          <a:fillRef idx="0">
            <a:schemeClr val="accent1"/>
          </a:fillRef>
          <a:effectRef idx="0">
            <a:schemeClr val="accent1"/>
          </a:effectRef>
          <a:fontRef idx="minor">
            <a:schemeClr val="tx1"/>
          </a:fontRef>
        </p:style>
        <p:txBody>
          <a:bodyPr lIns="93296" tIns="46648" rIns="93296" bIns="46648" rtlCol="0" anchor="ctr"/>
          <a:lstStyle/>
          <a:p>
            <a:pPr algn="ctr"/>
            <a:endParaRPr lang="en-US"/>
          </a:p>
        </p:txBody>
      </p:sp>
      <p:sp>
        <p:nvSpPr>
          <p:cNvPr id="83" name="Rectangle 82"/>
          <p:cNvSpPr/>
          <p:nvPr>
            <p:custDataLst>
              <p:tags r:id="rId4"/>
            </p:custDataLst>
          </p:nvPr>
        </p:nvSpPr>
        <p:spPr>
          <a:xfrm>
            <a:off x="69653" y="3128190"/>
            <a:ext cx="1381724" cy="2784815"/>
          </a:xfrm>
          <a:prstGeom prst="rect">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3296" tIns="46648" rIns="93296" bIns="46648" rtlCol="0" anchor="ctr"/>
          <a:lstStyle/>
          <a:p>
            <a:pPr algn="ctr"/>
            <a:endParaRPr lang="en-US" dirty="0" err="1" smtClean="0">
              <a:solidFill>
                <a:schemeClr val="tx1"/>
              </a:solidFill>
            </a:endParaRPr>
          </a:p>
        </p:txBody>
      </p:sp>
      <p:sp>
        <p:nvSpPr>
          <p:cNvPr id="84" name="Rectangle 7"/>
          <p:cNvSpPr txBox="1"/>
          <p:nvPr>
            <p:custDataLst>
              <p:tags r:id="rId5"/>
            </p:custDataLst>
          </p:nvPr>
        </p:nvSpPr>
        <p:spPr>
          <a:xfrm>
            <a:off x="149430" y="3297351"/>
            <a:ext cx="1211417" cy="193899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r>
              <a:rPr lang="en-US" sz="1400" b="1" dirty="0">
                <a:solidFill>
                  <a:schemeClr val="bg1"/>
                </a:solidFill>
              </a:rPr>
              <a:t>Smarter Balanced assessments  move beyond basic skills and recall to assess critical thinking and problem solving</a:t>
            </a:r>
          </a:p>
        </p:txBody>
      </p:sp>
    </p:spTree>
    <p:extLst>
      <p:ext uri="{BB962C8B-B14F-4D97-AF65-F5344CB8AC3E}">
        <p14:creationId xmlns:p14="http://schemas.microsoft.com/office/powerpoint/2010/main" val="29115331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Purposes and Users for the </a:t>
            </a:r>
            <a:br>
              <a:rPr lang="en-US" dirty="0" smtClean="0"/>
            </a:br>
            <a:r>
              <a:rPr lang="en-US" dirty="0" smtClean="0"/>
              <a:t>Summative Assessments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110652649"/>
              </p:ext>
            </p:extLst>
          </p:nvPr>
        </p:nvGraphicFramePr>
        <p:xfrm>
          <a:off x="457200" y="1557712"/>
          <a:ext cx="8235904" cy="4156510"/>
        </p:xfrm>
        <a:graphic>
          <a:graphicData uri="http://schemas.openxmlformats.org/drawingml/2006/table">
            <a:tbl>
              <a:tblPr firstRow="1" bandRow="1">
                <a:tableStyleId>{5C22544A-7EE6-4342-B048-85BDC9FD1C3A}</a:tableStyleId>
              </a:tblPr>
              <a:tblGrid>
                <a:gridCol w="1886562"/>
                <a:gridCol w="4103844"/>
                <a:gridCol w="2245498"/>
              </a:tblGrid>
              <a:tr h="831302">
                <a:tc>
                  <a:txBody>
                    <a:bodyPr/>
                    <a:lstStyle/>
                    <a:p>
                      <a:pPr algn="ctr"/>
                      <a:r>
                        <a:rPr lang="en-US" sz="2000" b="0" dirty="0" smtClean="0">
                          <a:latin typeface="Arial" pitchFamily="34" charset="0"/>
                          <a:cs typeface="Arial" pitchFamily="34" charset="0"/>
                        </a:rPr>
                        <a:t>Grades Tested</a:t>
                      </a:r>
                      <a:endParaRPr lang="en-US" sz="2000" b="0" dirty="0">
                        <a:latin typeface="Arial" pitchFamily="34" charset="0"/>
                        <a:cs typeface="Arial" pitchFamily="34" charset="0"/>
                      </a:endParaRPr>
                    </a:p>
                  </a:txBody>
                  <a:tcPr anchor="ctr"/>
                </a:tc>
                <a:tc>
                  <a:txBody>
                    <a:bodyPr/>
                    <a:lstStyle/>
                    <a:p>
                      <a:r>
                        <a:rPr lang="en-US" sz="2000" b="0" dirty="0" smtClean="0">
                          <a:latin typeface="Arial" pitchFamily="34" charset="0"/>
                          <a:cs typeface="Arial" pitchFamily="34" charset="0"/>
                        </a:rPr>
                        <a:t>Purpose</a:t>
                      </a:r>
                      <a:endParaRPr lang="en-US" sz="2000" b="0" dirty="0">
                        <a:latin typeface="Arial" pitchFamily="34" charset="0"/>
                        <a:cs typeface="Arial" pitchFamily="34" charset="0"/>
                      </a:endParaRPr>
                    </a:p>
                  </a:txBody>
                  <a:tcPr anchor="ctr"/>
                </a:tc>
                <a:tc>
                  <a:txBody>
                    <a:bodyPr/>
                    <a:lstStyle/>
                    <a:p>
                      <a:r>
                        <a:rPr lang="en-US" sz="2000" b="0" dirty="0" smtClean="0">
                          <a:latin typeface="Arial" pitchFamily="34" charset="0"/>
                          <a:cs typeface="Arial" pitchFamily="34" charset="0"/>
                        </a:rPr>
                        <a:t>User</a:t>
                      </a:r>
                      <a:endParaRPr lang="en-US" sz="2000" b="0" dirty="0">
                        <a:latin typeface="Arial" pitchFamily="34" charset="0"/>
                        <a:cs typeface="Arial" pitchFamily="34" charset="0"/>
                      </a:endParaRPr>
                    </a:p>
                  </a:txBody>
                  <a:tcPr anchor="ctr"/>
                </a:tc>
              </a:tr>
              <a:tr h="831302">
                <a:tc>
                  <a:txBody>
                    <a:bodyPr/>
                    <a:lstStyle/>
                    <a:p>
                      <a:pPr algn="ctr"/>
                      <a:r>
                        <a:rPr lang="en-US" sz="2000" b="0" dirty="0" smtClean="0">
                          <a:solidFill>
                            <a:schemeClr val="tx2"/>
                          </a:solidFill>
                          <a:latin typeface="Arial" pitchFamily="34" charset="0"/>
                          <a:cs typeface="Arial" pitchFamily="34" charset="0"/>
                        </a:rPr>
                        <a:t>3-8 and 11</a:t>
                      </a:r>
                    </a:p>
                  </a:txBody>
                  <a:tcPr anchor="ctr"/>
                </a:tc>
                <a:tc>
                  <a:txBody>
                    <a:bodyPr/>
                    <a:lstStyle/>
                    <a:p>
                      <a:r>
                        <a:rPr lang="en-US" sz="2000" b="0" i="0" dirty="0" smtClean="0">
                          <a:solidFill>
                            <a:schemeClr val="tx2"/>
                          </a:solidFill>
                          <a:latin typeface="Arial" pitchFamily="34" charset="0"/>
                          <a:cs typeface="Arial" pitchFamily="34" charset="0"/>
                        </a:rPr>
                        <a:t>School/District/State</a:t>
                      </a:r>
                      <a:r>
                        <a:rPr lang="en-US" sz="2000" b="0" i="0" baseline="0" dirty="0" smtClean="0">
                          <a:solidFill>
                            <a:schemeClr val="tx2"/>
                          </a:solidFill>
                          <a:latin typeface="Arial" pitchFamily="34" charset="0"/>
                          <a:cs typeface="Arial" pitchFamily="34" charset="0"/>
                        </a:rPr>
                        <a:t> Accountability</a:t>
                      </a:r>
                      <a:endParaRPr lang="en-US" sz="2000" b="0" i="0" dirty="0">
                        <a:solidFill>
                          <a:schemeClr val="tx2"/>
                        </a:solidFill>
                        <a:latin typeface="Arial" pitchFamily="34" charset="0"/>
                        <a:cs typeface="Arial" pitchFamily="34" charset="0"/>
                      </a:endParaRPr>
                    </a:p>
                  </a:txBody>
                  <a:tcPr anchor="ctr"/>
                </a:tc>
                <a:tc>
                  <a:txBody>
                    <a:bodyPr/>
                    <a:lstStyle/>
                    <a:p>
                      <a:r>
                        <a:rPr lang="en-US" sz="2000" b="0" i="0" dirty="0" smtClean="0">
                          <a:solidFill>
                            <a:schemeClr val="tx2"/>
                          </a:solidFill>
                          <a:latin typeface="Arial" pitchFamily="34" charset="0"/>
                          <a:cs typeface="Arial" pitchFamily="34" charset="0"/>
                        </a:rPr>
                        <a:t>Federal</a:t>
                      </a:r>
                      <a:r>
                        <a:rPr lang="en-US" sz="2000" b="0" i="0" baseline="0" dirty="0" smtClean="0">
                          <a:solidFill>
                            <a:schemeClr val="tx2"/>
                          </a:solidFill>
                          <a:latin typeface="Arial" pitchFamily="34" charset="0"/>
                          <a:cs typeface="Arial" pitchFamily="34" charset="0"/>
                        </a:rPr>
                        <a:t> ESEA/NCLB</a:t>
                      </a:r>
                      <a:endParaRPr lang="en-US" sz="2000" b="0" i="0" dirty="0">
                        <a:solidFill>
                          <a:schemeClr val="tx2"/>
                        </a:solidFill>
                        <a:latin typeface="Arial" pitchFamily="34" charset="0"/>
                        <a:cs typeface="Arial" pitchFamily="34" charset="0"/>
                      </a:endParaRPr>
                    </a:p>
                  </a:txBody>
                  <a:tcPr anchor="ctr"/>
                </a:tc>
              </a:tr>
              <a:tr h="83130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b="0" dirty="0" smtClean="0">
                          <a:solidFill>
                            <a:schemeClr val="tx2"/>
                          </a:solidFill>
                          <a:latin typeface="Arial" pitchFamily="34" charset="0"/>
                          <a:cs typeface="Arial" pitchFamily="34" charset="0"/>
                        </a:rPr>
                        <a:t>11</a:t>
                      </a:r>
                    </a:p>
                    <a:p>
                      <a:endParaRPr lang="en-US" sz="1600" b="0" dirty="0">
                        <a:latin typeface="Arial" pitchFamily="34" charset="0"/>
                        <a:cs typeface="Arial" pitchFamily="34" charset="0"/>
                      </a:endParaRPr>
                    </a:p>
                  </a:txBody>
                  <a:tcPr anchor="ctr"/>
                </a:tc>
                <a:tc>
                  <a:txBody>
                    <a:bodyPr/>
                    <a:lstStyle/>
                    <a:p>
                      <a:r>
                        <a:rPr lang="en-US" sz="2000" b="0" i="0" dirty="0" smtClean="0">
                          <a:solidFill>
                            <a:schemeClr val="tx2"/>
                          </a:solidFill>
                          <a:latin typeface="Arial" pitchFamily="34" charset="0"/>
                          <a:cs typeface="Arial" pitchFamily="34" charset="0"/>
                        </a:rPr>
                        <a:t>Student Readiness for Credit-bearing College</a:t>
                      </a:r>
                      <a:r>
                        <a:rPr lang="en-US" sz="2000" b="0" i="0" baseline="0" dirty="0" smtClean="0">
                          <a:solidFill>
                            <a:schemeClr val="tx2"/>
                          </a:solidFill>
                          <a:latin typeface="Arial" pitchFamily="34" charset="0"/>
                          <a:cs typeface="Arial" pitchFamily="34" charset="0"/>
                        </a:rPr>
                        <a:t> Coursework</a:t>
                      </a:r>
                      <a:endParaRPr lang="en-US" sz="2000" b="0" i="0" dirty="0">
                        <a:solidFill>
                          <a:schemeClr val="tx2"/>
                        </a:solidFill>
                        <a:latin typeface="Arial" pitchFamily="34" charset="0"/>
                        <a:cs typeface="Arial" pitchFamily="34" charset="0"/>
                      </a:endParaRPr>
                    </a:p>
                  </a:txBody>
                  <a:tcPr anchor="ctr"/>
                </a:tc>
                <a:tc>
                  <a:txBody>
                    <a:bodyPr/>
                    <a:lstStyle/>
                    <a:p>
                      <a:r>
                        <a:rPr lang="en-US" sz="2000" b="0" i="0" dirty="0" smtClean="0">
                          <a:solidFill>
                            <a:schemeClr val="tx2"/>
                          </a:solidFill>
                          <a:latin typeface="Arial" pitchFamily="34" charset="0"/>
                          <a:cs typeface="Arial" pitchFamily="34" charset="0"/>
                        </a:rPr>
                        <a:t>Higher Education</a:t>
                      </a:r>
                      <a:r>
                        <a:rPr lang="en-US" sz="2000" b="0" i="0" baseline="0" dirty="0" smtClean="0">
                          <a:solidFill>
                            <a:schemeClr val="tx2"/>
                          </a:solidFill>
                          <a:latin typeface="Arial" pitchFamily="34" charset="0"/>
                          <a:cs typeface="Arial" pitchFamily="34" charset="0"/>
                        </a:rPr>
                        <a:t> </a:t>
                      </a:r>
                      <a:r>
                        <a:rPr lang="en-US" sz="2000" b="0" i="0" dirty="0" smtClean="0">
                          <a:solidFill>
                            <a:schemeClr val="tx2"/>
                          </a:solidFill>
                          <a:latin typeface="Arial" pitchFamily="34" charset="0"/>
                          <a:cs typeface="Arial" pitchFamily="34" charset="0"/>
                        </a:rPr>
                        <a:t>Institutions</a:t>
                      </a:r>
                      <a:endParaRPr lang="en-US" sz="2000" b="0" i="0" dirty="0">
                        <a:solidFill>
                          <a:schemeClr val="tx2"/>
                        </a:solidFill>
                        <a:latin typeface="Arial" pitchFamily="34" charset="0"/>
                        <a:cs typeface="Arial" pitchFamily="34" charset="0"/>
                      </a:endParaRPr>
                    </a:p>
                  </a:txBody>
                  <a:tcPr anchor="ctr"/>
                </a:tc>
              </a:tr>
              <a:tr h="831302">
                <a:tc>
                  <a:txBody>
                    <a:bodyPr/>
                    <a:lstStyle/>
                    <a:p>
                      <a:pPr algn="ctr"/>
                      <a:r>
                        <a:rPr lang="en-US" sz="2000" b="0" i="0" dirty="0" smtClean="0">
                          <a:solidFill>
                            <a:schemeClr val="tx2"/>
                          </a:solidFill>
                          <a:latin typeface="Arial" pitchFamily="34" charset="0"/>
                          <a:cs typeface="Arial" pitchFamily="34" charset="0"/>
                        </a:rPr>
                        <a:t>9, 10, 12</a:t>
                      </a:r>
                      <a:endParaRPr lang="en-US" sz="2000" b="0" i="0" dirty="0">
                        <a:solidFill>
                          <a:schemeClr val="tx2"/>
                        </a:solidFill>
                        <a:latin typeface="Arial" pitchFamily="34" charset="0"/>
                        <a:cs typeface="Arial" pitchFamily="34" charset="0"/>
                      </a:endParaRPr>
                    </a:p>
                  </a:txBody>
                  <a:tcPr anchor="ctr"/>
                </a:tc>
                <a:tc>
                  <a:txBody>
                    <a:bodyPr/>
                    <a:lstStyle/>
                    <a:p>
                      <a:r>
                        <a:rPr lang="en-US" sz="2000" b="0" i="0" dirty="0" smtClean="0">
                          <a:solidFill>
                            <a:schemeClr val="tx2"/>
                          </a:solidFill>
                          <a:latin typeface="Arial" pitchFamily="34" charset="0"/>
                          <a:cs typeface="Arial" pitchFamily="34" charset="0"/>
                        </a:rPr>
                        <a:t>State Designed</a:t>
                      </a:r>
                      <a:r>
                        <a:rPr lang="en-US" sz="2000" b="0" i="0" baseline="0" dirty="0" smtClean="0">
                          <a:solidFill>
                            <a:schemeClr val="tx2"/>
                          </a:solidFill>
                          <a:latin typeface="Arial" pitchFamily="34" charset="0"/>
                          <a:cs typeface="Arial" pitchFamily="34" charset="0"/>
                        </a:rPr>
                        <a:t> End-of-Course, Graduation Requirements, etc.</a:t>
                      </a:r>
                      <a:endParaRPr lang="en-US" sz="2000" b="0" i="0" dirty="0">
                        <a:solidFill>
                          <a:schemeClr val="tx2"/>
                        </a:solidFill>
                        <a:latin typeface="Arial" pitchFamily="34" charset="0"/>
                        <a:cs typeface="Arial" pitchFamily="34" charset="0"/>
                      </a:endParaRPr>
                    </a:p>
                  </a:txBody>
                  <a:tcPr anchor="ctr"/>
                </a:tc>
                <a:tc>
                  <a:txBody>
                    <a:bodyPr/>
                    <a:lstStyle/>
                    <a:p>
                      <a:r>
                        <a:rPr lang="en-US" sz="2000" b="0" i="0" dirty="0" smtClean="0">
                          <a:solidFill>
                            <a:schemeClr val="tx2"/>
                          </a:solidFill>
                          <a:latin typeface="Arial" pitchFamily="34" charset="0"/>
                          <a:cs typeface="Arial" pitchFamily="34" charset="0"/>
                        </a:rPr>
                        <a:t>State Option</a:t>
                      </a:r>
                      <a:endParaRPr lang="en-US" sz="2000" b="0" i="0" dirty="0">
                        <a:solidFill>
                          <a:schemeClr val="tx2"/>
                        </a:solidFill>
                        <a:latin typeface="Arial" pitchFamily="34" charset="0"/>
                        <a:cs typeface="Arial" pitchFamily="34" charset="0"/>
                      </a:endParaRPr>
                    </a:p>
                  </a:txBody>
                  <a:tcPr anchor="ctr"/>
                </a:tc>
              </a:tr>
              <a:tr h="83130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b="0" i="0" dirty="0" smtClean="0">
                          <a:solidFill>
                            <a:schemeClr val="tx2"/>
                          </a:solidFill>
                          <a:latin typeface="Arial" pitchFamily="34" charset="0"/>
                          <a:cs typeface="Arial" pitchFamily="34" charset="0"/>
                        </a:rPr>
                        <a:t>3-8 and 11</a:t>
                      </a:r>
                    </a:p>
                  </a:txBody>
                  <a:tcPr anchor="ctr"/>
                </a:tc>
                <a:tc>
                  <a:txBody>
                    <a:bodyPr/>
                    <a:lstStyle/>
                    <a:p>
                      <a:r>
                        <a:rPr lang="en-US" sz="2000" b="0" i="0" dirty="0" smtClean="0">
                          <a:solidFill>
                            <a:schemeClr val="tx2"/>
                          </a:solidFill>
                          <a:latin typeface="Arial" pitchFamily="34" charset="0"/>
                          <a:cs typeface="Arial" pitchFamily="34" charset="0"/>
                        </a:rPr>
                        <a:t>Teacher/Principal</a:t>
                      </a:r>
                      <a:r>
                        <a:rPr lang="en-US" sz="2000" b="0" i="0" baseline="0" dirty="0" smtClean="0">
                          <a:solidFill>
                            <a:schemeClr val="tx2"/>
                          </a:solidFill>
                          <a:latin typeface="Arial" pitchFamily="34" charset="0"/>
                          <a:cs typeface="Arial" pitchFamily="34" charset="0"/>
                        </a:rPr>
                        <a:t> Accountability</a:t>
                      </a:r>
                      <a:endParaRPr lang="en-US" sz="2000" b="0" i="0" dirty="0">
                        <a:solidFill>
                          <a:schemeClr val="tx2"/>
                        </a:solidFill>
                        <a:latin typeface="Arial" pitchFamily="34" charset="0"/>
                        <a:cs typeface="Arial" pitchFamily="34" charset="0"/>
                      </a:endParaRPr>
                    </a:p>
                  </a:txBody>
                  <a:tcPr anchor="ctr"/>
                </a:tc>
                <a:tc>
                  <a:txBody>
                    <a:bodyPr/>
                    <a:lstStyle/>
                    <a:p>
                      <a:r>
                        <a:rPr lang="en-US" sz="2000" b="0" i="0" dirty="0" smtClean="0">
                          <a:solidFill>
                            <a:schemeClr val="tx2"/>
                          </a:solidFill>
                          <a:latin typeface="Arial" pitchFamily="34" charset="0"/>
                          <a:cs typeface="Arial" pitchFamily="34" charset="0"/>
                        </a:rPr>
                        <a:t>State/District Option</a:t>
                      </a:r>
                      <a:endParaRPr lang="en-US" sz="2000" b="0" i="0" dirty="0">
                        <a:solidFill>
                          <a:schemeClr val="tx2"/>
                        </a:solidFill>
                        <a:latin typeface="Arial" pitchFamily="34" charset="0"/>
                        <a:cs typeface="Arial" pitchFamily="34" charset="0"/>
                      </a:endParaRPr>
                    </a:p>
                  </a:txBody>
                  <a:tcPr anchor="ctr"/>
                </a:tc>
              </a:tr>
            </a:tbl>
          </a:graphicData>
        </a:graphic>
      </p:graphicFrame>
    </p:spTree>
    <p:extLst>
      <p:ext uri="{BB962C8B-B14F-4D97-AF65-F5344CB8AC3E}">
        <p14:creationId xmlns:p14="http://schemas.microsoft.com/office/powerpoint/2010/main" val="32342921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pitchFamily="34" charset="0"/>
                <a:cs typeface="Arial" pitchFamily="34" charset="0"/>
              </a:rPr>
              <a:t>Summative Assessment:  </a:t>
            </a:r>
            <a:br>
              <a:rPr lang="en-US" dirty="0">
                <a:latin typeface="Arial" pitchFamily="34" charset="0"/>
                <a:cs typeface="Arial" pitchFamily="34" charset="0"/>
              </a:rPr>
            </a:br>
            <a:r>
              <a:rPr lang="en-US" dirty="0" smtClean="0">
                <a:latin typeface="Arial" pitchFamily="34" charset="0"/>
                <a:cs typeface="Arial" pitchFamily="34" charset="0"/>
              </a:rPr>
              <a:t>Benefits </a:t>
            </a:r>
            <a:r>
              <a:rPr lang="en-US" dirty="0">
                <a:latin typeface="Arial" pitchFamily="34" charset="0"/>
                <a:cs typeface="Arial" pitchFamily="34" charset="0"/>
              </a:rPr>
              <a:t>and Limitations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60116346"/>
              </p:ext>
            </p:extLst>
          </p:nvPr>
        </p:nvGraphicFramePr>
        <p:xfrm>
          <a:off x="457200" y="1417638"/>
          <a:ext cx="8229600" cy="4545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199578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Summative Assessment:</a:t>
            </a:r>
            <a:br>
              <a:rPr lang="en-US" dirty="0" smtClean="0">
                <a:latin typeface="Arial" pitchFamily="34" charset="0"/>
                <a:cs typeface="Arial" pitchFamily="34" charset="0"/>
              </a:rPr>
            </a:br>
            <a:r>
              <a:rPr lang="en-US" dirty="0" smtClean="0">
                <a:latin typeface="Arial" pitchFamily="34" charset="0"/>
                <a:cs typeface="Arial" pitchFamily="34" charset="0"/>
              </a:rPr>
              <a:t>Two-pronged Approach</a:t>
            </a:r>
            <a:endParaRPr lang="en-US" dirty="0">
              <a:latin typeface="Arial" pitchFamily="34" charset="0"/>
              <a:cs typeface="Arial"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55977732"/>
              </p:ext>
            </p:extLst>
          </p:nvPr>
        </p:nvGraphicFramePr>
        <p:xfrm>
          <a:off x="257577" y="1448874"/>
          <a:ext cx="8628846" cy="45133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306932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rZExJFV_jU.7F9owfjJO.A"/>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hn0RzHVn3ESxtIKaYH8_hQ"/>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6oQdhgbDHUuS67o8ONXVYA"/>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wOvCQhDTC0SSxNY_IMCoG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SVIHY9hKR0eZQZOyjcHppg"/>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qK1NSWyE4ESk5zhM4N0Rd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X5jPk_I5PkSiRBoAMhRmgA"/>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hHzZBvaX4kueww_mYZsmtw"/>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qcEHOM1x7ku6FsHaNRbg2g"/>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2p3UVUezAkasm3OsKny2o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6jYi_P88jkKQz9yPeDkSOQ"/>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oxPh8GF4KUenlovEDWeDQQ"/>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IOtlQ1UUrEi3e1SbCqeryQ"/>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xpikTaouZ02g4TNPDMPi6w"/>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w_jxNcoVg06jzncs2Ltq4A"/>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JlH48GBpBkOLsOK4arQiYQ"/>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huSYrOSeREm3agy9g.qNzw"/>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LcOBLaFM70uUw9hrHPKdIQ"/>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tptBuPvpU0ym0vq4bT0yRA"/>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pOb_MV2ES2Ui6RQeyLhB.5A"/>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pZwt4KIVFEUKk_Fm2O9d5L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TCf0t3kuIkaA1N2KVwRquA"/>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pGIhw2Qpg60eKSngq93gNfQ"/>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pSMMpUYHpbUaSb78p0MS_5w"/>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XyjsBMaKS0SFT2DN1eorrA"/>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pk4kZEvHdXUGJfHQvs6fDsA"/>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pzDt6zf2c1EWp_WgQW8Q0SQ"/>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pDrZkBtUsnEaynh0K_Gfzfg"/>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p5nD8iNu0JUK7eWe5zFTiqQ"/>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pTUHIg8xMmECCShDvj0ifug"/>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pbka1gN7KlkKiCcaTB0R6fw"/>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pL_WHOHvOf0yIItrHO4Hb4w"/>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oYezyP9j7EG4JBoVX7j.NQ"/>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pXZNw7Qtnr0y7ygZ6DKQseg"/>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pls.7YpAVOUW4wMOF.LbMPQ"/>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ppjBlUoZW5kmoLaW3TQAdJw"/>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pNi_g7FGkQ0eoThZZU7z_ig"/>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p0jHslPI8wkWVW2qDaOKsvA"/>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pE7zKAUvSrkaQxxjejYbEVA"/>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p6rrGweZ.akWQwGg1qPq5Nw"/>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p0pDaPzjeQkiRTzQK8tf5PA"/>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pUOQmGacXxk6O5ryMcut3wA"/>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p.BxLk43thUCuxznGBqWxC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5D1X2itnc060lAlDso38uw"/>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pMZ0uQ0hrdUS09oDT.VcWRw"/>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prBZxggzdBEuU313_EK14Ew"/>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pleBgc_VYhU6S0VNT3m20vA"/>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p7BelQE.1MUmjcLjtAAZzRQ"/>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pIY87LAQZb06E4AoXKZNH0w"/>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pKlEnI6wPdkOVmdRECmVdrg"/>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pmOWl9YFxNk.6QnkUvnBGlg"/>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pjPijXI6YTUSlKmSNiQaTgg"/>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0KjZhbeE0EyLGt6Ztx8tH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rkZu1JFbYkWM0.7b38rsX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0omxmhCNr0qtPVlvujpPIA"/>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As7KfteJw0GN.bEgOuHG.g"/>
</p:tagLst>
</file>

<file path=ppt/theme/theme1.xml><?xml version="1.0" encoding="utf-8"?>
<a:theme xmlns:a="http://schemas.openxmlformats.org/drawingml/2006/main" name="13_Office Theme">
  <a:themeElements>
    <a:clrScheme name="Smarter Balanced Colors">
      <a:dk1>
        <a:srgbClr val="63666A"/>
      </a:dk1>
      <a:lt1>
        <a:srgbClr val="FFFFFF"/>
      </a:lt1>
      <a:dk2>
        <a:srgbClr val="000000"/>
      </a:dk2>
      <a:lt2>
        <a:srgbClr val="0085AD"/>
      </a:lt2>
      <a:accent1>
        <a:srgbClr val="43B02A"/>
      </a:accent1>
      <a:accent2>
        <a:srgbClr val="84BD00"/>
      </a:accent2>
      <a:accent3>
        <a:srgbClr val="00B5E2"/>
      </a:accent3>
      <a:accent4>
        <a:srgbClr val="006298"/>
      </a:accent4>
      <a:accent5>
        <a:srgbClr val="8A1538"/>
      </a:accent5>
      <a:accent6>
        <a:srgbClr val="63666A"/>
      </a:accent6>
      <a:hlink>
        <a:srgbClr val="0085AD"/>
      </a:hlink>
      <a:folHlink>
        <a:srgbClr val="8A153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5006B61285DA54D985F6EF31F98CD5E" ma:contentTypeVersion="1" ma:contentTypeDescription="Create a new document." ma:contentTypeScope="" ma:versionID="61cf456a0b489fffe39999cf446ee6aa">
  <xsd:schema xmlns:xsd="http://www.w3.org/2001/XMLSchema" xmlns:xs="http://www.w3.org/2001/XMLSchema" xmlns:p="http://schemas.microsoft.com/office/2006/metadata/properties" xmlns:ns2="097c4ac9-f58d-4451-b067-b3927d9f3aa2" targetNamespace="http://schemas.microsoft.com/office/2006/metadata/properties" ma:root="true" ma:fieldsID="a96cb31cdcfda90b7b63403650b3869f" ns2:_="">
    <xsd:import namespace="097c4ac9-f58d-4451-b067-b3927d9f3aa2"/>
    <xsd:element name="properties">
      <xsd:complexType>
        <xsd:sequence>
          <xsd:element name="documentManagement">
            <xsd:complexType>
              <xsd:all>
                <xsd:element ref="ns2:Type_x0020_of_x0020_Document"/>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97c4ac9-f58d-4451-b067-b3927d9f3aa2" elementFormDefault="qualified">
    <xsd:import namespace="http://schemas.microsoft.com/office/2006/documentManagement/types"/>
    <xsd:import namespace="http://schemas.microsoft.com/office/infopath/2007/PartnerControls"/>
    <xsd:element name="Type_x0020_of_x0020_Document" ma:index="8" ma:displayName="Type of Document" ma:format="Dropdown" ma:internalName="Type_x0020_of_x0020_Document">
      <xsd:simpleType>
        <xsd:union memberTypes="dms:Text">
          <xsd:simpleType>
            <xsd:restriction base="dms:Choice">
              <xsd:enumeration value="Agenda"/>
              <xsd:enumeration value="Background Document"/>
              <xsd:enumeration value="Backgrounder"/>
              <xsd:enumeration value="Bio"/>
              <xsd:enumeration value="Communications Plan"/>
              <xsd:enumeration value="Fact Sheet"/>
              <xsd:enumeration value="FAQ"/>
              <xsd:enumeration value="Letter"/>
              <xsd:enumeration value="Media Analysis"/>
              <xsd:enumeration value="Media List"/>
              <xsd:enumeration value="Memo"/>
              <xsd:enumeration value="Messaging"/>
              <xsd:enumeration value="Notes"/>
              <xsd:enumeration value="Other"/>
              <xsd:enumeration value="Photo"/>
              <xsd:enumeration value="Presentation"/>
              <xsd:enumeration value="Press Release"/>
              <xsd:enumeration value="Project List"/>
              <xsd:enumeration value="Report"/>
              <xsd:enumeration value="Speech"/>
              <xsd:enumeration value="Strategy"/>
              <xsd:enumeration value="Timeline"/>
              <xsd:enumeration value="Video"/>
            </xsd:restriction>
          </xsd:simpleType>
        </xsd:un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Item Nam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ype_x0020_of_x0020_Document xmlns="097c4ac9-f58d-4451-b067-b3927d9f3aa2">Presentation</Type_x0020_of_x0020_Document>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956B662-E960-49E3-900D-D86B6FBD105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97c4ac9-f58d-4451-b067-b3927d9f3aa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907017B-2092-4BAA-AE12-4CF4269E60A8}">
  <ds:schemaRefs>
    <ds:schemaRef ds:uri="http://schemas.microsoft.com/office/2006/documentManagement/types"/>
    <ds:schemaRef ds:uri="http://purl.org/dc/elements/1.1/"/>
    <ds:schemaRef ds:uri="http://purl.org/dc/dcmitype/"/>
    <ds:schemaRef ds:uri="http://purl.org/dc/terms/"/>
    <ds:schemaRef ds:uri="097c4ac9-f58d-4451-b067-b3927d9f3aa2"/>
    <ds:schemaRef ds:uri="http://www.w3.org/XML/1998/namespace"/>
    <ds:schemaRef ds:uri="http://schemas.microsoft.com/office/infopath/2007/PartnerControls"/>
    <ds:schemaRef ds:uri="http://schemas.openxmlformats.org/package/2006/metadata/core-properties"/>
    <ds:schemaRef ds:uri="http://schemas.microsoft.com/office/2006/metadata/properties"/>
  </ds:schemaRefs>
</ds:datastoreItem>
</file>

<file path=customXml/itemProps3.xml><?xml version="1.0" encoding="utf-8"?>
<ds:datastoreItem xmlns:ds="http://schemas.openxmlformats.org/officeDocument/2006/customXml" ds:itemID="{42F3087E-A3B9-484A-B452-087810615A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6201</TotalTime>
  <Words>2554</Words>
  <Application>Microsoft Office PowerPoint</Application>
  <PresentationFormat>On-screen Show (4:3)</PresentationFormat>
  <Paragraphs>354</Paragraphs>
  <Slides>34</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34</vt:i4>
      </vt:variant>
    </vt:vector>
  </HeadingPairs>
  <TitlesOfParts>
    <vt:vector size="36" baseType="lpstr">
      <vt:lpstr>13_Office Theme</vt:lpstr>
      <vt:lpstr>think-cell Slide</vt:lpstr>
      <vt:lpstr>Smarter Balanced &amp; Higher Education </vt:lpstr>
      <vt:lpstr>About Smarter Balanced</vt:lpstr>
      <vt:lpstr>What is Smarter Balanced?</vt:lpstr>
      <vt:lpstr>Smarter Balanced Assessment Consortium</vt:lpstr>
      <vt:lpstr>A Balanced Assessment System</vt:lpstr>
      <vt:lpstr>Assessing the Common Core</vt:lpstr>
      <vt:lpstr>Purposes and Users for the  Summative Assessments</vt:lpstr>
      <vt:lpstr>Summative Assessment:   Benefits and Limitations</vt:lpstr>
      <vt:lpstr>Summative Assessment: Two-pronged Approach</vt:lpstr>
      <vt:lpstr>Estimated Testing Times  for Summative Assessment</vt:lpstr>
      <vt:lpstr>Interim &amp; Formative Assessment</vt:lpstr>
      <vt:lpstr>Assessment System Development</vt:lpstr>
      <vt:lpstr>Pilot Testing  &amp; Practice Test</vt:lpstr>
      <vt:lpstr>Field Test &amp;Standard Setting</vt:lpstr>
      <vt:lpstr>Technology Requirements Responsive to School Needs</vt:lpstr>
      <vt:lpstr>Anticipating and Managing Costs </vt:lpstr>
      <vt:lpstr>Sustaining Smarter Balanced</vt:lpstr>
      <vt:lpstr>Support for State Messaging  &amp; Implementation</vt:lpstr>
      <vt:lpstr>Smarter Balanced and Higher Education</vt:lpstr>
      <vt:lpstr>Common Core Standards Implementation: Important Roles for Higher Education</vt:lpstr>
      <vt:lpstr>Why is Higher Education Involved in Smarter Balanced?</vt:lpstr>
      <vt:lpstr>Common Core Standards and Assessments: Essential Components of the Completion Agenda</vt:lpstr>
      <vt:lpstr>A New Vision for Assessing Readiness</vt:lpstr>
      <vt:lpstr>Smarter Balanced Goals for Higher Education</vt:lpstr>
      <vt:lpstr>Higher Education’s Involvement Matters</vt:lpstr>
      <vt:lpstr>Reaching the Goal:   Expectations of Higher Education</vt:lpstr>
      <vt:lpstr>College Content-Readiness Policy</vt:lpstr>
      <vt:lpstr>What is Content Readiness?</vt:lpstr>
      <vt:lpstr>Policy Framework  for Grade 11 Assessment Results</vt:lpstr>
      <vt:lpstr>Higher Education After Smarter Balanced:   What’s Changed?</vt:lpstr>
      <vt:lpstr>Higher Education After Smarter Balanced: What Hasn’t Changed?</vt:lpstr>
      <vt:lpstr>Exemplar Student Scenarios  [To be determined by states]</vt:lpstr>
      <vt:lpstr>Next Steps for Higher Education</vt:lpstr>
      <vt:lpstr>Learn More and Stay Engaged</vt:lpstr>
    </vt:vector>
  </TitlesOfParts>
  <Company>GMMB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Catherine Richards</dc:creator>
  <cp:lastModifiedBy>Bill Moore</cp:lastModifiedBy>
  <cp:revision>214</cp:revision>
  <cp:lastPrinted>2012-09-17T22:40:25Z</cp:lastPrinted>
  <dcterms:created xsi:type="dcterms:W3CDTF">2011-12-13T19:56:07Z</dcterms:created>
  <dcterms:modified xsi:type="dcterms:W3CDTF">2013-07-23T22:03:10Z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0x01010085006B61285DA54D985F6EF31F98CD5E</vt:lpwstr>
  </property>
</Properties>
</file>